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0" r:id="rId4"/>
  </p:sldMasterIdLst>
  <p:sldIdLst>
    <p:sldId id="256" r:id="rId5"/>
    <p:sldId id="257" r:id="rId6"/>
    <p:sldId id="258" r:id="rId7"/>
    <p:sldId id="260" r:id="rId8"/>
    <p:sldId id="261" r:id="rId9"/>
    <p:sldId id="269" r:id="rId10"/>
    <p:sldId id="268" r:id="rId11"/>
    <p:sldId id="259" r:id="rId12"/>
    <p:sldId id="266" r:id="rId13"/>
    <p:sldId id="267" r:id="rId14"/>
    <p:sldId id="273" r:id="rId15"/>
    <p:sldId id="264" r:id="rId16"/>
    <p:sldId id="275" r:id="rId17"/>
    <p:sldId id="276" r:id="rId18"/>
    <p:sldId id="271" r:id="rId19"/>
    <p:sldId id="272" r:id="rId20"/>
    <p:sldId id="265" r:id="rId21"/>
    <p:sldId id="262" r:id="rId22"/>
    <p:sldId id="274" r:id="rId2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76115853467893"/>
          <c:y val="0.11521400866603412"/>
          <c:w val="0.88064839512393389"/>
          <c:h val="0.80119988628722916"/>
        </c:manualLayout>
      </c:layout>
      <c:bubbleChart>
        <c:varyColors val="0"/>
        <c:ser>
          <c:idx val="0"/>
          <c:order val="0"/>
          <c:tx>
            <c:strRef>
              <c:f>Sheet1!$B$1</c:f>
              <c:strCache>
                <c:ptCount val="1"/>
                <c:pt idx="0">
                  <c:v>Consistency</c:v>
                </c:pt>
              </c:strCache>
            </c:strRef>
          </c:tx>
          <c:spPr>
            <a:solidFill>
              <a:schemeClr val="accent1">
                <a:alpha val="75000"/>
              </a:schemeClr>
            </a:solidFill>
            <a:ln>
              <a:noFill/>
            </a:ln>
            <a:effectLst/>
          </c:spPr>
          <c:invertIfNegative val="0"/>
          <c:xVal>
            <c:numRef>
              <c:f>Sheet1!$A$2:$A$5</c:f>
              <c:numCache>
                <c:formatCode>General</c:formatCode>
                <c:ptCount val="4"/>
                <c:pt idx="0">
                  <c:v>4</c:v>
                </c:pt>
                <c:pt idx="1">
                  <c:v>3</c:v>
                </c:pt>
                <c:pt idx="2">
                  <c:v>2</c:v>
                </c:pt>
                <c:pt idx="3">
                  <c:v>1</c:v>
                </c:pt>
              </c:numCache>
            </c:numRef>
          </c:xVal>
          <c:yVal>
            <c:numRef>
              <c:f>Sheet1!$B$2:$B$5</c:f>
              <c:numCache>
                <c:formatCode>General</c:formatCode>
                <c:ptCount val="4"/>
                <c:pt idx="0">
                  <c:v>1</c:v>
                </c:pt>
                <c:pt idx="1">
                  <c:v>2</c:v>
                </c:pt>
                <c:pt idx="2">
                  <c:v>3</c:v>
                </c:pt>
                <c:pt idx="3">
                  <c:v>4</c:v>
                </c:pt>
              </c:numCache>
            </c:numRef>
          </c:yVal>
          <c:bubbleSize>
            <c:numRef>
              <c:f>Sheet1!$C$2:$C$5</c:f>
              <c:numCache>
                <c:formatCode>General</c:formatCode>
                <c:ptCount val="4"/>
                <c:pt idx="0">
                  <c:v>1</c:v>
                </c:pt>
                <c:pt idx="1">
                  <c:v>1</c:v>
                </c:pt>
                <c:pt idx="2">
                  <c:v>1</c:v>
                </c:pt>
                <c:pt idx="3">
                  <c:v>1</c:v>
                </c:pt>
              </c:numCache>
            </c:numRef>
          </c:bubbleSize>
          <c:bubble3D val="0"/>
          <c:extLst>
            <c:ext xmlns:c16="http://schemas.microsoft.com/office/drawing/2014/chart" uri="{C3380CC4-5D6E-409C-BE32-E72D297353CC}">
              <c16:uniqueId val="{00000000-C0D3-4DBD-92DE-55ABE27884F9}"/>
            </c:ext>
          </c:extLst>
        </c:ser>
        <c:dLbls>
          <c:showLegendKey val="0"/>
          <c:showVal val="0"/>
          <c:showCatName val="0"/>
          <c:showSerName val="0"/>
          <c:showPercent val="0"/>
          <c:showBubbleSize val="0"/>
        </c:dLbls>
        <c:bubbleScale val="100"/>
        <c:showNegBubbles val="0"/>
        <c:axId val="689772200"/>
        <c:axId val="689771544"/>
      </c:bubbleChart>
      <c:valAx>
        <c:axId val="68977220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89771544"/>
        <c:crosses val="autoZero"/>
        <c:crossBetween val="midCat"/>
      </c:valAx>
      <c:valAx>
        <c:axId val="6897715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89772200"/>
        <c:crosses val="autoZero"/>
        <c:crossBetween val="midCat"/>
      </c:valAx>
      <c:spPr>
        <a:noFill/>
        <a:ln>
          <a:solidFill>
            <a:schemeClr val="accent1">
              <a:shade val="5000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88592-173C-4107-8D96-E84BDFB4FB00}"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US"/>
        </a:p>
      </dgm:t>
    </dgm:pt>
    <dgm:pt modelId="{C663BB98-9752-4742-86CC-B5C2AA2D364B}">
      <dgm:prSet phldrT="[Text]"/>
      <dgm:spPr/>
      <dgm:t>
        <a:bodyPr/>
        <a:lstStyle/>
        <a:p>
          <a:r>
            <a:rPr lang="en-US" dirty="0"/>
            <a:t>(</a:t>
          </a:r>
          <a:r>
            <a:rPr lang="en-US" dirty="0">
              <a:solidFill>
                <a:srgbClr val="FF0000"/>
              </a:solidFill>
            </a:rPr>
            <a:t>Lower</a:t>
          </a:r>
          <a:r>
            <a:rPr lang="en-US" dirty="0"/>
            <a:t>) Concurrency  (</a:t>
          </a:r>
          <a:r>
            <a:rPr lang="en-US" dirty="0">
              <a:solidFill>
                <a:srgbClr val="FF0000"/>
              </a:solidFill>
            </a:rPr>
            <a:t>Higher</a:t>
          </a:r>
          <a:r>
            <a:rPr lang="en-US" dirty="0"/>
            <a:t>)</a:t>
          </a:r>
        </a:p>
      </dgm:t>
    </dgm:pt>
    <dgm:pt modelId="{EBE670AF-87E6-44B3-A590-B741B5401323}" type="parTrans" cxnId="{0909CC79-B1DB-48C6-BF5A-459D3B246AA4}">
      <dgm:prSet/>
      <dgm:spPr/>
      <dgm:t>
        <a:bodyPr/>
        <a:lstStyle/>
        <a:p>
          <a:endParaRPr lang="en-US"/>
        </a:p>
      </dgm:t>
    </dgm:pt>
    <dgm:pt modelId="{22A69B42-C866-4CC0-820A-CB5EB4C9CF6D}" type="sibTrans" cxnId="{0909CC79-B1DB-48C6-BF5A-459D3B246AA4}">
      <dgm:prSet/>
      <dgm:spPr/>
      <dgm:t>
        <a:bodyPr/>
        <a:lstStyle/>
        <a:p>
          <a:endParaRPr lang="en-US"/>
        </a:p>
      </dgm:t>
    </dgm:pt>
    <dgm:pt modelId="{DED77979-775B-443D-AC97-37C8DBFF961B}">
      <dgm:prSet phldrT="[Text]"/>
      <dgm:spPr/>
      <dgm:t>
        <a:bodyPr/>
        <a:lstStyle/>
        <a:p>
          <a:r>
            <a:rPr lang="en-US" dirty="0"/>
            <a:t>Read Uncommitted</a:t>
          </a:r>
        </a:p>
      </dgm:t>
    </dgm:pt>
    <dgm:pt modelId="{2A4E7288-2B19-47B8-81BC-21EFB3909046}" type="parTrans" cxnId="{CECD8A9B-09D9-4035-84AD-8B53A5ABFD89}">
      <dgm:prSet/>
      <dgm:spPr/>
      <dgm:t>
        <a:bodyPr/>
        <a:lstStyle/>
        <a:p>
          <a:endParaRPr lang="en-US"/>
        </a:p>
      </dgm:t>
    </dgm:pt>
    <dgm:pt modelId="{CB402708-B20D-4FCC-83B0-7B0D8D1A64D8}" type="sibTrans" cxnId="{CECD8A9B-09D9-4035-84AD-8B53A5ABFD89}">
      <dgm:prSet/>
      <dgm:spPr/>
      <dgm:t>
        <a:bodyPr/>
        <a:lstStyle/>
        <a:p>
          <a:endParaRPr lang="en-US"/>
        </a:p>
      </dgm:t>
    </dgm:pt>
    <dgm:pt modelId="{CA7E975B-D741-43F9-8387-C13D72A1E6DD}">
      <dgm:prSet phldrT="[Text]"/>
      <dgm:spPr/>
      <dgm:t>
        <a:bodyPr/>
        <a:lstStyle/>
        <a:p>
          <a:r>
            <a:rPr lang="en-US" dirty="0"/>
            <a:t>(</a:t>
          </a:r>
          <a:r>
            <a:rPr lang="en-US" dirty="0">
              <a:solidFill>
                <a:srgbClr val="FF0000"/>
              </a:solidFill>
            </a:rPr>
            <a:t>Lower</a:t>
          </a:r>
          <a:r>
            <a:rPr lang="en-US" dirty="0"/>
            <a:t>) Consistency (</a:t>
          </a:r>
          <a:r>
            <a:rPr lang="en-US" dirty="0">
              <a:solidFill>
                <a:srgbClr val="FF0000"/>
              </a:solidFill>
            </a:rPr>
            <a:t>Higher</a:t>
          </a:r>
          <a:r>
            <a:rPr lang="en-US" dirty="0"/>
            <a:t>)</a:t>
          </a:r>
        </a:p>
      </dgm:t>
    </dgm:pt>
    <dgm:pt modelId="{880CE5CA-E164-42DA-921A-7CB73ABCB606}" type="parTrans" cxnId="{8B6F2E5B-12A1-4CDF-867E-794088CA5EBC}">
      <dgm:prSet/>
      <dgm:spPr/>
      <dgm:t>
        <a:bodyPr/>
        <a:lstStyle/>
        <a:p>
          <a:endParaRPr lang="en-US"/>
        </a:p>
      </dgm:t>
    </dgm:pt>
    <dgm:pt modelId="{58E9D766-1552-48E9-8055-9039F8759756}" type="sibTrans" cxnId="{8B6F2E5B-12A1-4CDF-867E-794088CA5EBC}">
      <dgm:prSet/>
      <dgm:spPr/>
      <dgm:t>
        <a:bodyPr/>
        <a:lstStyle/>
        <a:p>
          <a:endParaRPr lang="en-US"/>
        </a:p>
      </dgm:t>
    </dgm:pt>
    <dgm:pt modelId="{C89739EB-82E0-43AD-8253-F77FEE292DDC}">
      <dgm:prSet phldrT="[Text]"/>
      <dgm:spPr/>
      <dgm:t>
        <a:bodyPr/>
        <a:lstStyle/>
        <a:p>
          <a:r>
            <a:rPr lang="en-US" dirty="0"/>
            <a:t>Read Uncommitted</a:t>
          </a:r>
        </a:p>
      </dgm:t>
    </dgm:pt>
    <dgm:pt modelId="{E15746DE-394B-4669-843E-B2FF7B530879}" type="parTrans" cxnId="{D6DDE9C7-E586-46EF-BF8F-592200C91370}">
      <dgm:prSet/>
      <dgm:spPr/>
      <dgm:t>
        <a:bodyPr/>
        <a:lstStyle/>
        <a:p>
          <a:endParaRPr lang="en-US"/>
        </a:p>
      </dgm:t>
    </dgm:pt>
    <dgm:pt modelId="{CABE78F5-E89D-484F-BECF-FB317E39B5FD}" type="sibTrans" cxnId="{D6DDE9C7-E586-46EF-BF8F-592200C91370}">
      <dgm:prSet/>
      <dgm:spPr/>
      <dgm:t>
        <a:bodyPr/>
        <a:lstStyle/>
        <a:p>
          <a:endParaRPr lang="en-US"/>
        </a:p>
      </dgm:t>
    </dgm:pt>
    <dgm:pt modelId="{C6171B87-AC9A-4B73-80EE-87E6EE119425}">
      <dgm:prSet phldrT="[Text]"/>
      <dgm:spPr/>
      <dgm:t>
        <a:bodyPr/>
        <a:lstStyle/>
        <a:p>
          <a:r>
            <a:rPr lang="en-US" dirty="0"/>
            <a:t>Read Committed</a:t>
          </a:r>
        </a:p>
      </dgm:t>
    </dgm:pt>
    <dgm:pt modelId="{5F8A3124-8C94-4767-BA98-3C8FECFBDBBA}" type="parTrans" cxnId="{D44BBF76-C8B7-47B4-A7BF-657963019949}">
      <dgm:prSet/>
      <dgm:spPr/>
      <dgm:t>
        <a:bodyPr/>
        <a:lstStyle/>
        <a:p>
          <a:endParaRPr lang="en-US"/>
        </a:p>
      </dgm:t>
    </dgm:pt>
    <dgm:pt modelId="{651ED89A-5072-4D2B-95E7-A72382B0FEC5}" type="sibTrans" cxnId="{D44BBF76-C8B7-47B4-A7BF-657963019949}">
      <dgm:prSet/>
      <dgm:spPr/>
      <dgm:t>
        <a:bodyPr/>
        <a:lstStyle/>
        <a:p>
          <a:endParaRPr lang="en-US"/>
        </a:p>
      </dgm:t>
    </dgm:pt>
    <dgm:pt modelId="{A1381843-4210-40C2-A0DD-5D70CBC0DBCE}">
      <dgm:prSet phldrT="[Text]"/>
      <dgm:spPr/>
      <dgm:t>
        <a:bodyPr/>
        <a:lstStyle/>
        <a:p>
          <a:r>
            <a:rPr lang="en-US" dirty="0"/>
            <a:t>Repeatable Read</a:t>
          </a:r>
        </a:p>
      </dgm:t>
    </dgm:pt>
    <dgm:pt modelId="{B3C4BC01-2657-4C96-9E40-B7CB9007C8EE}" type="parTrans" cxnId="{B1A3C2D1-1FCB-4C66-B6A0-616AB7DCDF35}">
      <dgm:prSet/>
      <dgm:spPr/>
      <dgm:t>
        <a:bodyPr/>
        <a:lstStyle/>
        <a:p>
          <a:endParaRPr lang="en-US"/>
        </a:p>
      </dgm:t>
    </dgm:pt>
    <dgm:pt modelId="{E3880661-B2EA-4591-B634-8C4AF9E5B3E7}" type="sibTrans" cxnId="{B1A3C2D1-1FCB-4C66-B6A0-616AB7DCDF35}">
      <dgm:prSet/>
      <dgm:spPr/>
      <dgm:t>
        <a:bodyPr/>
        <a:lstStyle/>
        <a:p>
          <a:endParaRPr lang="en-US"/>
        </a:p>
      </dgm:t>
    </dgm:pt>
    <dgm:pt modelId="{79A3B7A9-6503-46E2-B470-AA556D331706}">
      <dgm:prSet phldrT="[Text]"/>
      <dgm:spPr/>
      <dgm:t>
        <a:bodyPr/>
        <a:lstStyle/>
        <a:p>
          <a:r>
            <a:rPr lang="en-US" dirty="0"/>
            <a:t>Serializable</a:t>
          </a:r>
        </a:p>
      </dgm:t>
    </dgm:pt>
    <dgm:pt modelId="{81CFD8A8-397B-476D-AABD-1EC3EED7E408}" type="parTrans" cxnId="{DF597D47-D798-4E17-8B85-5666DDA2F3C9}">
      <dgm:prSet/>
      <dgm:spPr/>
      <dgm:t>
        <a:bodyPr/>
        <a:lstStyle/>
        <a:p>
          <a:endParaRPr lang="en-US"/>
        </a:p>
      </dgm:t>
    </dgm:pt>
    <dgm:pt modelId="{DDE7DFD3-0F5D-439A-BFEE-A16FACF53B87}" type="sibTrans" cxnId="{DF597D47-D798-4E17-8B85-5666DDA2F3C9}">
      <dgm:prSet/>
      <dgm:spPr/>
      <dgm:t>
        <a:bodyPr/>
        <a:lstStyle/>
        <a:p>
          <a:endParaRPr lang="en-US"/>
        </a:p>
      </dgm:t>
    </dgm:pt>
    <dgm:pt modelId="{92F5CEA5-FFF1-4E9A-AE8D-99BCDD7362D7}">
      <dgm:prSet phldrT="[Text]"/>
      <dgm:spPr/>
      <dgm:t>
        <a:bodyPr/>
        <a:lstStyle/>
        <a:p>
          <a:r>
            <a:rPr lang="en-US" dirty="0"/>
            <a:t>Read Committed</a:t>
          </a:r>
        </a:p>
      </dgm:t>
    </dgm:pt>
    <dgm:pt modelId="{858C8939-90D9-475A-8BF5-868E0814D6F8}" type="parTrans" cxnId="{DAED0A7A-96DB-4F87-A0F2-5259992A76ED}">
      <dgm:prSet/>
      <dgm:spPr/>
      <dgm:t>
        <a:bodyPr/>
        <a:lstStyle/>
        <a:p>
          <a:endParaRPr lang="en-US"/>
        </a:p>
      </dgm:t>
    </dgm:pt>
    <dgm:pt modelId="{122105C2-79D0-48A5-9217-BBD25DFDF51A}" type="sibTrans" cxnId="{DAED0A7A-96DB-4F87-A0F2-5259992A76ED}">
      <dgm:prSet/>
      <dgm:spPr/>
      <dgm:t>
        <a:bodyPr/>
        <a:lstStyle/>
        <a:p>
          <a:endParaRPr lang="en-US"/>
        </a:p>
      </dgm:t>
    </dgm:pt>
    <dgm:pt modelId="{4ACDF996-9DCA-408F-B06D-ECF6CAF40819}">
      <dgm:prSet phldrT="[Text]"/>
      <dgm:spPr/>
      <dgm:t>
        <a:bodyPr/>
        <a:lstStyle/>
        <a:p>
          <a:r>
            <a:rPr lang="en-US" dirty="0"/>
            <a:t>Repeatable Read</a:t>
          </a:r>
        </a:p>
      </dgm:t>
    </dgm:pt>
    <dgm:pt modelId="{81BAAD2E-64A0-404A-AAAB-DEAE3E45402F}" type="parTrans" cxnId="{96FEB053-4920-4337-A925-8037E39CAA4E}">
      <dgm:prSet/>
      <dgm:spPr/>
      <dgm:t>
        <a:bodyPr/>
        <a:lstStyle/>
        <a:p>
          <a:endParaRPr lang="en-US"/>
        </a:p>
      </dgm:t>
    </dgm:pt>
    <dgm:pt modelId="{D3887F9D-3B76-4293-BA17-1C79C1540E0F}" type="sibTrans" cxnId="{96FEB053-4920-4337-A925-8037E39CAA4E}">
      <dgm:prSet/>
      <dgm:spPr/>
      <dgm:t>
        <a:bodyPr/>
        <a:lstStyle/>
        <a:p>
          <a:endParaRPr lang="en-US"/>
        </a:p>
      </dgm:t>
    </dgm:pt>
    <dgm:pt modelId="{6661E4E5-D1AB-4A28-9623-0221895E1430}">
      <dgm:prSet phldrT="[Text]"/>
      <dgm:spPr/>
      <dgm:t>
        <a:bodyPr/>
        <a:lstStyle/>
        <a:p>
          <a:r>
            <a:rPr lang="en-US" dirty="0"/>
            <a:t>Serializable</a:t>
          </a:r>
        </a:p>
      </dgm:t>
    </dgm:pt>
    <dgm:pt modelId="{FC3091A3-49D1-45D3-9CFF-D8FCD67831B5}" type="parTrans" cxnId="{A468E338-91B4-4A99-8C50-6FC4958EB7E1}">
      <dgm:prSet/>
      <dgm:spPr/>
      <dgm:t>
        <a:bodyPr/>
        <a:lstStyle/>
        <a:p>
          <a:endParaRPr lang="en-US"/>
        </a:p>
      </dgm:t>
    </dgm:pt>
    <dgm:pt modelId="{7203DD66-D698-4D05-A1CC-79A284C86E73}" type="sibTrans" cxnId="{A468E338-91B4-4A99-8C50-6FC4958EB7E1}">
      <dgm:prSet/>
      <dgm:spPr/>
      <dgm:t>
        <a:bodyPr/>
        <a:lstStyle/>
        <a:p>
          <a:endParaRPr lang="en-US"/>
        </a:p>
      </dgm:t>
    </dgm:pt>
    <dgm:pt modelId="{8FA16CEB-39EA-468C-875F-02B27B69723B}" type="pres">
      <dgm:prSet presAssocID="{B0688592-173C-4107-8D96-E84BDFB4FB00}" presName="Name0" presStyleCnt="0">
        <dgm:presLayoutVars>
          <dgm:chMax val="2"/>
          <dgm:dir/>
          <dgm:animOne val="branch"/>
          <dgm:animLvl val="lvl"/>
          <dgm:resizeHandles val="exact"/>
        </dgm:presLayoutVars>
      </dgm:prSet>
      <dgm:spPr/>
    </dgm:pt>
    <dgm:pt modelId="{C18D4017-1889-44E4-AD7D-D11F76AC6B42}" type="pres">
      <dgm:prSet presAssocID="{B0688592-173C-4107-8D96-E84BDFB4FB00}" presName="Background" presStyleLbl="node1" presStyleIdx="0" presStyleCnt="1"/>
      <dgm:spPr/>
    </dgm:pt>
    <dgm:pt modelId="{2FB38C05-FCE2-4192-B73C-E2C96D8771A6}" type="pres">
      <dgm:prSet presAssocID="{B0688592-173C-4107-8D96-E84BDFB4FB00}" presName="Divider" presStyleLbl="callout" presStyleIdx="0" presStyleCnt="1"/>
      <dgm:spPr/>
    </dgm:pt>
    <dgm:pt modelId="{C3084434-8746-4B07-AFD2-3C7B4CE5BC2D}" type="pres">
      <dgm:prSet presAssocID="{B0688592-173C-4107-8D96-E84BDFB4FB00}" presName="ChildText1" presStyleLbl="revTx" presStyleIdx="0" presStyleCnt="0">
        <dgm:presLayoutVars>
          <dgm:chMax val="0"/>
          <dgm:chPref val="0"/>
          <dgm:bulletEnabled val="1"/>
        </dgm:presLayoutVars>
      </dgm:prSet>
      <dgm:spPr/>
    </dgm:pt>
    <dgm:pt modelId="{A75237FF-CAE8-4714-85DB-566265B39CED}" type="pres">
      <dgm:prSet presAssocID="{B0688592-173C-4107-8D96-E84BDFB4FB00}" presName="ChildText2" presStyleLbl="revTx" presStyleIdx="0" presStyleCnt="0">
        <dgm:presLayoutVars>
          <dgm:chMax val="0"/>
          <dgm:chPref val="0"/>
          <dgm:bulletEnabled val="1"/>
        </dgm:presLayoutVars>
      </dgm:prSet>
      <dgm:spPr/>
    </dgm:pt>
    <dgm:pt modelId="{A1696DEC-2AC6-43CA-9573-83F3A3E2EA5B}" type="pres">
      <dgm:prSet presAssocID="{B0688592-173C-4107-8D96-E84BDFB4FB00}" presName="ParentText1" presStyleLbl="revTx" presStyleIdx="0" presStyleCnt="0">
        <dgm:presLayoutVars>
          <dgm:chMax val="1"/>
          <dgm:chPref val="1"/>
        </dgm:presLayoutVars>
      </dgm:prSet>
      <dgm:spPr/>
    </dgm:pt>
    <dgm:pt modelId="{6F6E1DCD-0226-4E5F-9351-215BB8C097CE}" type="pres">
      <dgm:prSet presAssocID="{B0688592-173C-4107-8D96-E84BDFB4FB00}" presName="ParentShape1" presStyleLbl="alignImgPlace1" presStyleIdx="0" presStyleCnt="2">
        <dgm:presLayoutVars/>
      </dgm:prSet>
      <dgm:spPr/>
    </dgm:pt>
    <dgm:pt modelId="{8815CC23-679F-46C9-8650-C7D33B36C6DA}" type="pres">
      <dgm:prSet presAssocID="{B0688592-173C-4107-8D96-E84BDFB4FB00}" presName="ParentText2" presStyleLbl="revTx" presStyleIdx="0" presStyleCnt="0">
        <dgm:presLayoutVars>
          <dgm:chMax val="1"/>
          <dgm:chPref val="1"/>
        </dgm:presLayoutVars>
      </dgm:prSet>
      <dgm:spPr/>
    </dgm:pt>
    <dgm:pt modelId="{63E156E9-98FD-4049-8835-71DB38C6F8BA}" type="pres">
      <dgm:prSet presAssocID="{B0688592-173C-4107-8D96-E84BDFB4FB00}" presName="ParentShape2" presStyleLbl="alignImgPlace1" presStyleIdx="1" presStyleCnt="2">
        <dgm:presLayoutVars/>
      </dgm:prSet>
      <dgm:spPr/>
    </dgm:pt>
  </dgm:ptLst>
  <dgm:cxnLst>
    <dgm:cxn modelId="{B1A3C2D1-1FCB-4C66-B6A0-616AB7DCDF35}" srcId="{C663BB98-9752-4742-86CC-B5C2AA2D364B}" destId="{A1381843-4210-40C2-A0DD-5D70CBC0DBCE}" srcOrd="2" destOrd="0" parTransId="{B3C4BC01-2657-4C96-9E40-B7CB9007C8EE}" sibTransId="{E3880661-B2EA-4591-B634-8C4AF9E5B3E7}"/>
    <dgm:cxn modelId="{FBBF9758-A268-4A4D-9A5C-959BA2C4C75C}" type="presOf" srcId="{A1381843-4210-40C2-A0DD-5D70CBC0DBCE}" destId="{C3084434-8746-4B07-AFD2-3C7B4CE5BC2D}" srcOrd="0" destOrd="2" presId="urn:microsoft.com/office/officeart/2009/3/layout/OpposingIdeas"/>
    <dgm:cxn modelId="{94A8697F-5CE4-4E31-B60E-C03003D54E6E}" type="presOf" srcId="{CA7E975B-D741-43F9-8387-C13D72A1E6DD}" destId="{8815CC23-679F-46C9-8650-C7D33B36C6DA}" srcOrd="0" destOrd="0" presId="urn:microsoft.com/office/officeart/2009/3/layout/OpposingIdeas"/>
    <dgm:cxn modelId="{B01EAF63-7E72-4649-A803-108C4E6BB854}" type="presOf" srcId="{C663BB98-9752-4742-86CC-B5C2AA2D364B}" destId="{A1696DEC-2AC6-43CA-9573-83F3A3E2EA5B}" srcOrd="0" destOrd="0" presId="urn:microsoft.com/office/officeart/2009/3/layout/OpposingIdeas"/>
    <dgm:cxn modelId="{6CDAEC03-D91A-48C8-AA90-C590F3B2CEDA}" type="presOf" srcId="{6661E4E5-D1AB-4A28-9623-0221895E1430}" destId="{A75237FF-CAE8-4714-85DB-566265B39CED}" srcOrd="0" destOrd="3" presId="urn:microsoft.com/office/officeart/2009/3/layout/OpposingIdeas"/>
    <dgm:cxn modelId="{BD14AA16-4477-45BA-9C0E-195CBF7ECFC3}" type="presOf" srcId="{CA7E975B-D741-43F9-8387-C13D72A1E6DD}" destId="{63E156E9-98FD-4049-8835-71DB38C6F8BA}" srcOrd="1" destOrd="0" presId="urn:microsoft.com/office/officeart/2009/3/layout/OpposingIdeas"/>
    <dgm:cxn modelId="{5B630C9A-03E7-4F5F-BD0C-0D15F2BCC0FF}" type="presOf" srcId="{92F5CEA5-FFF1-4E9A-AE8D-99BCDD7362D7}" destId="{A75237FF-CAE8-4714-85DB-566265B39CED}" srcOrd="0" destOrd="1" presId="urn:microsoft.com/office/officeart/2009/3/layout/OpposingIdeas"/>
    <dgm:cxn modelId="{D44BBF76-C8B7-47B4-A7BF-657963019949}" srcId="{C663BB98-9752-4742-86CC-B5C2AA2D364B}" destId="{C6171B87-AC9A-4B73-80EE-87E6EE119425}" srcOrd="1" destOrd="0" parTransId="{5F8A3124-8C94-4767-BA98-3C8FECFBDBBA}" sibTransId="{651ED89A-5072-4D2B-95E7-A72382B0FEC5}"/>
    <dgm:cxn modelId="{60D5E1A9-A5EB-4804-A8AE-87F8467DA34A}" type="presOf" srcId="{B0688592-173C-4107-8D96-E84BDFB4FB00}" destId="{8FA16CEB-39EA-468C-875F-02B27B69723B}" srcOrd="0" destOrd="0" presId="urn:microsoft.com/office/officeart/2009/3/layout/OpposingIdeas"/>
    <dgm:cxn modelId="{8B6F2E5B-12A1-4CDF-867E-794088CA5EBC}" srcId="{B0688592-173C-4107-8D96-E84BDFB4FB00}" destId="{CA7E975B-D741-43F9-8387-C13D72A1E6DD}" srcOrd="1" destOrd="0" parTransId="{880CE5CA-E164-42DA-921A-7CB73ABCB606}" sibTransId="{58E9D766-1552-48E9-8055-9039F8759756}"/>
    <dgm:cxn modelId="{96FEB053-4920-4337-A925-8037E39CAA4E}" srcId="{CA7E975B-D741-43F9-8387-C13D72A1E6DD}" destId="{4ACDF996-9DCA-408F-B06D-ECF6CAF40819}" srcOrd="2" destOrd="0" parTransId="{81BAAD2E-64A0-404A-AAAB-DEAE3E45402F}" sibTransId="{D3887F9D-3B76-4293-BA17-1C79C1540E0F}"/>
    <dgm:cxn modelId="{0909CC79-B1DB-48C6-BF5A-459D3B246AA4}" srcId="{B0688592-173C-4107-8D96-E84BDFB4FB00}" destId="{C663BB98-9752-4742-86CC-B5C2AA2D364B}" srcOrd="0" destOrd="0" parTransId="{EBE670AF-87E6-44B3-A590-B741B5401323}" sibTransId="{22A69B42-C866-4CC0-820A-CB5EB4C9CF6D}"/>
    <dgm:cxn modelId="{D6DDE9C7-E586-46EF-BF8F-592200C91370}" srcId="{CA7E975B-D741-43F9-8387-C13D72A1E6DD}" destId="{C89739EB-82E0-43AD-8253-F77FEE292DDC}" srcOrd="0" destOrd="0" parTransId="{E15746DE-394B-4669-843E-B2FF7B530879}" sibTransId="{CABE78F5-E89D-484F-BECF-FB317E39B5FD}"/>
    <dgm:cxn modelId="{10E3F09A-F926-4EA9-B81D-32226866626B}" type="presOf" srcId="{C6171B87-AC9A-4B73-80EE-87E6EE119425}" destId="{C3084434-8746-4B07-AFD2-3C7B4CE5BC2D}" srcOrd="0" destOrd="1" presId="urn:microsoft.com/office/officeart/2009/3/layout/OpposingIdeas"/>
    <dgm:cxn modelId="{DF597D47-D798-4E17-8B85-5666DDA2F3C9}" srcId="{C663BB98-9752-4742-86CC-B5C2AA2D364B}" destId="{79A3B7A9-6503-46E2-B470-AA556D331706}" srcOrd="3" destOrd="0" parTransId="{81CFD8A8-397B-476D-AABD-1EC3EED7E408}" sibTransId="{DDE7DFD3-0F5D-439A-BFEE-A16FACF53B87}"/>
    <dgm:cxn modelId="{EF71F284-94C1-48A1-A8F6-390BFFE0BC23}" type="presOf" srcId="{C89739EB-82E0-43AD-8253-F77FEE292DDC}" destId="{A75237FF-CAE8-4714-85DB-566265B39CED}" srcOrd="0" destOrd="0" presId="urn:microsoft.com/office/officeart/2009/3/layout/OpposingIdeas"/>
    <dgm:cxn modelId="{DAED0A7A-96DB-4F87-A0F2-5259992A76ED}" srcId="{CA7E975B-D741-43F9-8387-C13D72A1E6DD}" destId="{92F5CEA5-FFF1-4E9A-AE8D-99BCDD7362D7}" srcOrd="1" destOrd="0" parTransId="{858C8939-90D9-475A-8BF5-868E0814D6F8}" sibTransId="{122105C2-79D0-48A5-9217-BBD25DFDF51A}"/>
    <dgm:cxn modelId="{B30A08C6-4C3E-4E16-8C40-A3933E107B49}" type="presOf" srcId="{79A3B7A9-6503-46E2-B470-AA556D331706}" destId="{C3084434-8746-4B07-AFD2-3C7B4CE5BC2D}" srcOrd="0" destOrd="3" presId="urn:microsoft.com/office/officeart/2009/3/layout/OpposingIdeas"/>
    <dgm:cxn modelId="{A468E338-91B4-4A99-8C50-6FC4958EB7E1}" srcId="{CA7E975B-D741-43F9-8387-C13D72A1E6DD}" destId="{6661E4E5-D1AB-4A28-9623-0221895E1430}" srcOrd="3" destOrd="0" parTransId="{FC3091A3-49D1-45D3-9CFF-D8FCD67831B5}" sibTransId="{7203DD66-D698-4D05-A1CC-79A284C86E73}"/>
    <dgm:cxn modelId="{CECD8A9B-09D9-4035-84AD-8B53A5ABFD89}" srcId="{C663BB98-9752-4742-86CC-B5C2AA2D364B}" destId="{DED77979-775B-443D-AC97-37C8DBFF961B}" srcOrd="0" destOrd="0" parTransId="{2A4E7288-2B19-47B8-81BC-21EFB3909046}" sibTransId="{CB402708-B20D-4FCC-83B0-7B0D8D1A64D8}"/>
    <dgm:cxn modelId="{9BC3D496-93B6-4529-A4EF-ECFCFB3D3C4B}" type="presOf" srcId="{4ACDF996-9DCA-408F-B06D-ECF6CAF40819}" destId="{A75237FF-CAE8-4714-85DB-566265B39CED}" srcOrd="0" destOrd="2" presId="urn:microsoft.com/office/officeart/2009/3/layout/OpposingIdeas"/>
    <dgm:cxn modelId="{6D781F15-C25B-4312-889F-EC5153CF2776}" type="presOf" srcId="{DED77979-775B-443D-AC97-37C8DBFF961B}" destId="{C3084434-8746-4B07-AFD2-3C7B4CE5BC2D}" srcOrd="0" destOrd="0" presId="urn:microsoft.com/office/officeart/2009/3/layout/OpposingIdeas"/>
    <dgm:cxn modelId="{EA90C5E3-46B6-4255-A30D-AA02B35C4FCB}" type="presOf" srcId="{C663BB98-9752-4742-86CC-B5C2AA2D364B}" destId="{6F6E1DCD-0226-4E5F-9351-215BB8C097CE}" srcOrd="1" destOrd="0" presId="urn:microsoft.com/office/officeart/2009/3/layout/OpposingIdeas"/>
    <dgm:cxn modelId="{8055D9AF-B156-4C35-A1CA-19F0463FF62E}" type="presParOf" srcId="{8FA16CEB-39EA-468C-875F-02B27B69723B}" destId="{C18D4017-1889-44E4-AD7D-D11F76AC6B42}" srcOrd="0" destOrd="0" presId="urn:microsoft.com/office/officeart/2009/3/layout/OpposingIdeas"/>
    <dgm:cxn modelId="{EE9FCA8B-B56C-4427-BBFD-D972B8F9F99A}" type="presParOf" srcId="{8FA16CEB-39EA-468C-875F-02B27B69723B}" destId="{2FB38C05-FCE2-4192-B73C-E2C96D8771A6}" srcOrd="1" destOrd="0" presId="urn:microsoft.com/office/officeart/2009/3/layout/OpposingIdeas"/>
    <dgm:cxn modelId="{D168D0C6-0D10-4750-94DF-7C5D631193C5}" type="presParOf" srcId="{8FA16CEB-39EA-468C-875F-02B27B69723B}" destId="{C3084434-8746-4B07-AFD2-3C7B4CE5BC2D}" srcOrd="2" destOrd="0" presId="urn:microsoft.com/office/officeart/2009/3/layout/OpposingIdeas"/>
    <dgm:cxn modelId="{8DE1DC4B-1C83-40AD-AED5-5B5DB423AB62}" type="presParOf" srcId="{8FA16CEB-39EA-468C-875F-02B27B69723B}" destId="{A75237FF-CAE8-4714-85DB-566265B39CED}" srcOrd="3" destOrd="0" presId="urn:microsoft.com/office/officeart/2009/3/layout/OpposingIdeas"/>
    <dgm:cxn modelId="{D567153F-E343-41BF-8A67-96C477C3C406}" type="presParOf" srcId="{8FA16CEB-39EA-468C-875F-02B27B69723B}" destId="{A1696DEC-2AC6-43CA-9573-83F3A3E2EA5B}" srcOrd="4" destOrd="0" presId="urn:microsoft.com/office/officeart/2009/3/layout/OpposingIdeas"/>
    <dgm:cxn modelId="{0AF87E4C-8B02-47B1-8EEB-446CC1EE2FF6}" type="presParOf" srcId="{8FA16CEB-39EA-468C-875F-02B27B69723B}" destId="{6F6E1DCD-0226-4E5F-9351-215BB8C097CE}" srcOrd="5" destOrd="0" presId="urn:microsoft.com/office/officeart/2009/3/layout/OpposingIdeas"/>
    <dgm:cxn modelId="{875015E6-D402-4619-AEB0-BED24D4503E0}" type="presParOf" srcId="{8FA16CEB-39EA-468C-875F-02B27B69723B}" destId="{8815CC23-679F-46C9-8650-C7D33B36C6DA}" srcOrd="6" destOrd="0" presId="urn:microsoft.com/office/officeart/2009/3/layout/OpposingIdeas"/>
    <dgm:cxn modelId="{BD8E2A8C-BBE4-4C35-8C13-769A7ABEF569}" type="presParOf" srcId="{8FA16CEB-39EA-468C-875F-02B27B69723B}" destId="{63E156E9-98FD-4049-8835-71DB38C6F8BA}"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4017-1889-44E4-AD7D-D11F76AC6B42}">
      <dsp:nvSpPr>
        <dsp:cNvPr id="0" name=""/>
        <dsp:cNvSpPr/>
      </dsp:nvSpPr>
      <dsp:spPr>
        <a:xfrm>
          <a:off x="1015999" y="1070223"/>
          <a:ext cx="6096000" cy="3278220"/>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38C05-FCE2-4192-B73C-E2C96D8771A6}">
      <dsp:nvSpPr>
        <dsp:cNvPr id="0" name=""/>
        <dsp:cNvSpPr/>
      </dsp:nvSpPr>
      <dsp:spPr>
        <a:xfrm>
          <a:off x="4063999" y="1417913"/>
          <a:ext cx="812" cy="258284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84434-8746-4B07-AFD2-3C7B4CE5BC2D}">
      <dsp:nvSpPr>
        <dsp:cNvPr id="0" name=""/>
        <dsp:cNvSpPr/>
      </dsp:nvSpPr>
      <dsp:spPr>
        <a:xfrm>
          <a:off x="1219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Read Uncommitted</a:t>
          </a:r>
        </a:p>
        <a:p>
          <a:pPr marL="0" lvl="0" indent="0" algn="l" defTabSz="1244600">
            <a:lnSpc>
              <a:spcPct val="90000"/>
            </a:lnSpc>
            <a:spcBef>
              <a:spcPct val="0"/>
            </a:spcBef>
            <a:spcAft>
              <a:spcPct val="35000"/>
            </a:spcAft>
            <a:buNone/>
          </a:pPr>
          <a:r>
            <a:rPr lang="en-US" sz="2800" kern="1200" dirty="0"/>
            <a:t>Read Committed</a:t>
          </a:r>
        </a:p>
        <a:p>
          <a:pPr marL="0" lvl="0" indent="0" algn="l" defTabSz="1244600">
            <a:lnSpc>
              <a:spcPct val="90000"/>
            </a:lnSpc>
            <a:spcBef>
              <a:spcPct val="0"/>
            </a:spcBef>
            <a:spcAft>
              <a:spcPct val="35000"/>
            </a:spcAft>
            <a:buNone/>
          </a:pPr>
          <a:r>
            <a:rPr lang="en-US" sz="2800" kern="1200" dirty="0"/>
            <a:t>Repeatable Read</a:t>
          </a:r>
        </a:p>
        <a:p>
          <a:pPr marL="0" lvl="0" indent="0" algn="l" defTabSz="1244600">
            <a:lnSpc>
              <a:spcPct val="90000"/>
            </a:lnSpc>
            <a:spcBef>
              <a:spcPct val="0"/>
            </a:spcBef>
            <a:spcAft>
              <a:spcPct val="35000"/>
            </a:spcAft>
            <a:buNone/>
          </a:pPr>
          <a:r>
            <a:rPr lang="en-US" sz="2800" kern="1200" dirty="0"/>
            <a:t>Serializable</a:t>
          </a:r>
        </a:p>
      </dsp:txBody>
      <dsp:txXfrm>
        <a:off x="1219199" y="1318573"/>
        <a:ext cx="2641600" cy="2781520"/>
      </dsp:txXfrm>
    </dsp:sp>
    <dsp:sp modelId="{A75237FF-CAE8-4714-85DB-566265B39CED}">
      <dsp:nvSpPr>
        <dsp:cNvPr id="0" name=""/>
        <dsp:cNvSpPr/>
      </dsp:nvSpPr>
      <dsp:spPr>
        <a:xfrm>
          <a:off x="4267199" y="1318573"/>
          <a:ext cx="2641600" cy="27815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Read Uncommitted</a:t>
          </a:r>
        </a:p>
        <a:p>
          <a:pPr marL="0" lvl="0" indent="0" algn="l" defTabSz="1244600">
            <a:lnSpc>
              <a:spcPct val="90000"/>
            </a:lnSpc>
            <a:spcBef>
              <a:spcPct val="0"/>
            </a:spcBef>
            <a:spcAft>
              <a:spcPct val="35000"/>
            </a:spcAft>
            <a:buNone/>
          </a:pPr>
          <a:r>
            <a:rPr lang="en-US" sz="2800" kern="1200" dirty="0"/>
            <a:t>Read Committed</a:t>
          </a:r>
        </a:p>
        <a:p>
          <a:pPr marL="0" lvl="0" indent="0" algn="l" defTabSz="1244600">
            <a:lnSpc>
              <a:spcPct val="90000"/>
            </a:lnSpc>
            <a:spcBef>
              <a:spcPct val="0"/>
            </a:spcBef>
            <a:spcAft>
              <a:spcPct val="35000"/>
            </a:spcAft>
            <a:buNone/>
          </a:pPr>
          <a:r>
            <a:rPr lang="en-US" sz="2800" kern="1200" dirty="0"/>
            <a:t>Repeatable Read</a:t>
          </a:r>
        </a:p>
        <a:p>
          <a:pPr marL="0" lvl="0" indent="0" algn="l" defTabSz="1244600">
            <a:lnSpc>
              <a:spcPct val="90000"/>
            </a:lnSpc>
            <a:spcBef>
              <a:spcPct val="0"/>
            </a:spcBef>
            <a:spcAft>
              <a:spcPct val="35000"/>
            </a:spcAft>
            <a:buNone/>
          </a:pPr>
          <a:r>
            <a:rPr lang="en-US" sz="2800" kern="1200" dirty="0"/>
            <a:t>Serializable</a:t>
          </a:r>
        </a:p>
      </dsp:txBody>
      <dsp:txXfrm>
        <a:off x="4267199" y="1318573"/>
        <a:ext cx="2641600" cy="2781520"/>
      </dsp:txXfrm>
    </dsp:sp>
    <dsp:sp modelId="{6F6E1DCD-0226-4E5F-9351-215BB8C097CE}">
      <dsp:nvSpPr>
        <dsp:cNvPr id="0" name=""/>
        <dsp:cNvSpPr/>
      </dsp:nvSpPr>
      <dsp:spPr>
        <a:xfrm rot="16200000">
          <a:off x="-1280120" y="1505953"/>
          <a:ext cx="3576240" cy="1016000"/>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t>(</a:t>
          </a:r>
          <a:r>
            <a:rPr lang="en-US" sz="2000" kern="1200" dirty="0">
              <a:solidFill>
                <a:srgbClr val="FF0000"/>
              </a:solidFill>
            </a:rPr>
            <a:t>Lower</a:t>
          </a:r>
          <a:r>
            <a:rPr lang="en-US" sz="2000" kern="1200" dirty="0"/>
            <a:t>) Concurrency  (</a:t>
          </a:r>
          <a:r>
            <a:rPr lang="en-US" sz="2000" kern="1200" dirty="0">
              <a:solidFill>
                <a:srgbClr val="FF0000"/>
              </a:solidFill>
            </a:rPr>
            <a:t>Higher</a:t>
          </a:r>
          <a:r>
            <a:rPr lang="en-US" sz="2000" kern="1200" dirty="0"/>
            <a:t>)</a:t>
          </a:r>
        </a:p>
      </dsp:txBody>
      <dsp:txXfrm>
        <a:off x="-1126567" y="1914370"/>
        <a:ext cx="3269135" cy="506272"/>
      </dsp:txXfrm>
    </dsp:sp>
    <dsp:sp modelId="{63E156E9-98FD-4049-8835-71DB38C6F8BA}">
      <dsp:nvSpPr>
        <dsp:cNvPr id="0" name=""/>
        <dsp:cNvSpPr/>
      </dsp:nvSpPr>
      <dsp:spPr>
        <a:xfrm rot="5400000">
          <a:off x="5831879" y="2896713"/>
          <a:ext cx="3576240" cy="1016000"/>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t>(</a:t>
          </a:r>
          <a:r>
            <a:rPr lang="en-US" sz="2000" kern="1200" dirty="0">
              <a:solidFill>
                <a:srgbClr val="FF0000"/>
              </a:solidFill>
            </a:rPr>
            <a:t>Lower</a:t>
          </a:r>
          <a:r>
            <a:rPr lang="en-US" sz="2000" kern="1200" dirty="0"/>
            <a:t>) Consistency (</a:t>
          </a:r>
          <a:r>
            <a:rPr lang="en-US" sz="2000" kern="1200" dirty="0">
              <a:solidFill>
                <a:srgbClr val="FF0000"/>
              </a:solidFill>
            </a:rPr>
            <a:t>Higher</a:t>
          </a:r>
          <a:r>
            <a:rPr lang="en-US" sz="2000" kern="1200" dirty="0"/>
            <a:t>)</a:t>
          </a:r>
        </a:p>
      </dsp:txBody>
      <dsp:txXfrm>
        <a:off x="5985432" y="2998025"/>
        <a:ext cx="3269135" cy="506272"/>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3.png"/><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3.png"/><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Nokia - Connecting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6422" y="1502858"/>
            <a:ext cx="4935429" cy="4187676"/>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5"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6" name="Title 1"/>
          <p:cNvSpPr txBox="1">
            <a:spLocks/>
          </p:cNvSpPr>
          <p:nvPr/>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err="1"/>
              <a:t>Technology</a:t>
            </a:r>
            <a:r>
              <a:rPr lang="fr-FR" sz="2000" dirty="0"/>
              <a:t> </a:t>
            </a:r>
            <a:r>
              <a:rPr lang="fr-FR" sz="2000" baseline="0" dirty="0" err="1"/>
              <a:t>Oriented</a:t>
            </a:r>
            <a:r>
              <a:rPr lang="fr-FR" sz="2000" baseline="0" dirty="0"/>
              <a:t> Course</a:t>
            </a:r>
            <a:endParaRPr lang="en-US" sz="2000" dirty="0"/>
          </a:p>
        </p:txBody>
      </p:sp>
      <p:sp>
        <p:nvSpPr>
          <p:cNvPr id="7"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171708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3"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4"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40811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229759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2004063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30819" y="1648047"/>
            <a:ext cx="7974418" cy="3732027"/>
          </a:xfrm>
          <a:prstGeom prst="rect">
            <a:avLst/>
          </a:prstGeom>
          <a:solidFill>
            <a:srgbClr val="8CC5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88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306422" y="1502858"/>
            <a:ext cx="4935429" cy="4187676"/>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7"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10"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Soft</a:t>
            </a:r>
            <a:r>
              <a:rPr lang="fr-FR" sz="2000" baseline="0" dirty="0"/>
              <a:t> </a:t>
            </a:r>
            <a:r>
              <a:rPr lang="fr-FR" sz="2000" baseline="0" dirty="0" err="1"/>
              <a:t>Skills</a:t>
            </a:r>
            <a:r>
              <a:rPr lang="fr-FR" sz="2000" baseline="0" dirty="0"/>
              <a:t> Course</a:t>
            </a:r>
            <a:endParaRPr lang="en-US" sz="2000" dirty="0"/>
          </a:p>
        </p:txBody>
      </p:sp>
      <p:sp>
        <p:nvSpPr>
          <p:cNvPr id="11"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pic>
        <p:nvPicPr>
          <p:cNvPr id="12"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967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42395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99329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1435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018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16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9"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5668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887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8C64A631-16D6-43B4-B2B8-D2745A41FD18}" type="datetimeFigureOut">
              <a:rPr lang="en-US">
                <a:solidFill>
                  <a:prstClr val="black">
                    <a:tint val="75000"/>
                  </a:prstClr>
                </a:solidFill>
              </a:rPr>
              <a:pPr>
                <a:defRPr/>
              </a:pPr>
              <a:t>10/2/2016</a:t>
            </a:fld>
            <a:endParaRPr lang="en-US">
              <a:solidFill>
                <a:prstClr val="black">
                  <a:tint val="75000"/>
                </a:prstClr>
              </a:solidFill>
            </a:endParaRPr>
          </a:p>
        </p:txBody>
      </p:sp>
      <p:sp>
        <p:nvSpPr>
          <p:cNvPr id="4"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4815E68E-E3E4-4B3B-9DD9-8BEA9652893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13893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6E77A75F-FB30-4710-9869-B489172D46C5}" type="datetimeFigureOut">
              <a:rPr lang="en-US">
                <a:solidFill>
                  <a:prstClr val="black">
                    <a:tint val="75000"/>
                  </a:prstClr>
                </a:solidFill>
              </a:rPr>
              <a:pPr>
                <a:defRPr/>
              </a:pPr>
              <a:t>10/2/2016</a:t>
            </a:fld>
            <a:endParaRPr lang="en-US">
              <a:solidFill>
                <a:prstClr val="black">
                  <a:tint val="75000"/>
                </a:prstClr>
              </a:solidFill>
            </a:endParaRPr>
          </a:p>
        </p:txBody>
      </p:sp>
      <p:sp>
        <p:nvSpPr>
          <p:cNvPr id="3"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4933520-7A52-484E-BFBD-AFAC9220AB4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0387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24A7ED98-BF65-4219-A702-3CEB65FCBC97}" type="datetimeFigureOut">
              <a:rPr lang="en-US">
                <a:solidFill>
                  <a:prstClr val="black">
                    <a:tint val="75000"/>
                  </a:prstClr>
                </a:solidFill>
              </a:rPr>
              <a:pPr>
                <a:defRPr/>
              </a:pPr>
              <a:t>10/2/2016</a:t>
            </a:fld>
            <a:endParaRPr lang="en-US">
              <a:solidFill>
                <a:prstClr val="black">
                  <a:tint val="75000"/>
                </a:prstClr>
              </a:solidFill>
            </a:endParaRPr>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8069EF77-C37C-43FD-9AED-8A1284AD8B2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21849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a:xfrm>
            <a:off x="838200" y="6542202"/>
            <a:ext cx="2743200" cy="179273"/>
          </a:xfrm>
          <a:prstGeom prst="rect">
            <a:avLst/>
          </a:prstGeom>
        </p:spPr>
        <p:txBody>
          <a:bodyPr/>
          <a:lstStyle>
            <a:lvl1pPr>
              <a:defRPr/>
            </a:lvl1pPr>
          </a:lstStyle>
          <a:p>
            <a:pPr>
              <a:defRPr/>
            </a:pPr>
            <a:fld id="{A09A2D49-05E1-4B07-ABF1-0706D4308DE0}" type="datetimeFigureOut">
              <a:rPr lang="en-US">
                <a:solidFill>
                  <a:prstClr val="black">
                    <a:tint val="75000"/>
                  </a:prstClr>
                </a:solidFill>
              </a:rPr>
              <a:pPr>
                <a:defRPr/>
              </a:pPr>
              <a:t>10/2/2016</a:t>
            </a:fld>
            <a:endParaRPr lang="en-US">
              <a:solidFill>
                <a:prstClr val="black">
                  <a:tint val="75000"/>
                </a:prstClr>
              </a:solidFill>
            </a:endParaRPr>
          </a:p>
        </p:txBody>
      </p:sp>
      <p:sp>
        <p:nvSpPr>
          <p:cNvPr id="6"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pPr>
              <a:defRPr/>
            </a:pPr>
            <a:fld id="{F8CEDEEC-C314-4E1F-8A03-BB2B1961193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60418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rgbClr val="FC5A1C">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720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306422" y="1502858"/>
            <a:ext cx="4935429" cy="4187676"/>
          </a:xfrm>
          <a:prstGeom prst="rect">
            <a:avLst/>
          </a:prstGeom>
          <a:solidFill>
            <a:srgbClr val="009AD0">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7"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8"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SME &amp; </a:t>
            </a:r>
            <a:r>
              <a:rPr lang="fr-FR" sz="2000" dirty="0" err="1"/>
              <a:t>Entrepreneurship</a:t>
            </a:r>
            <a:r>
              <a:rPr lang="fr-FR" sz="2000" baseline="0" dirty="0"/>
              <a:t> Course</a:t>
            </a:r>
            <a:endParaRPr lang="en-US" sz="2000" dirty="0"/>
          </a:p>
        </p:txBody>
      </p:sp>
      <p:sp>
        <p:nvSpPr>
          <p:cNvPr id="9"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408611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75373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77832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2291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21537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44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190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677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63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921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17879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29189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rgbClr val="009AD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5"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204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Nokia - Connecting Peopl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306422" y="1502858"/>
            <a:ext cx="4935429" cy="4187676"/>
          </a:xfrm>
          <a:prstGeom prst="rect">
            <a:avLst/>
          </a:prstGeom>
          <a:solidFill>
            <a:srgbClr val="FFC00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7803" y="1928777"/>
            <a:ext cx="4348997" cy="1473450"/>
          </a:xfrm>
          <a:prstGeom prst="rect">
            <a:avLst/>
          </a:prstGeom>
        </p:spPr>
      </p:pic>
      <p:sp>
        <p:nvSpPr>
          <p:cNvPr id="8" name="Title 1"/>
          <p:cNvSpPr>
            <a:spLocks noGrp="1"/>
          </p:cNvSpPr>
          <p:nvPr>
            <p:ph type="ctrTitle" hasCustomPrompt="1"/>
          </p:nvPr>
        </p:nvSpPr>
        <p:spPr>
          <a:xfrm>
            <a:off x="527803" y="3678865"/>
            <a:ext cx="4714048" cy="712382"/>
          </a:xfrm>
        </p:spPr>
        <p:txBody>
          <a:bodyPr anchor="ctr" anchorCtr="0"/>
          <a:lstStyle>
            <a:lvl1pPr algn="l">
              <a:defRPr sz="2800" baseline="0">
                <a:solidFill>
                  <a:schemeClr val="bg1"/>
                </a:solidFill>
              </a:defRPr>
            </a:lvl1pPr>
          </a:lstStyle>
          <a:p>
            <a:r>
              <a:rPr lang="en-US" dirty="0"/>
              <a:t>Course name</a:t>
            </a:r>
          </a:p>
        </p:txBody>
      </p:sp>
      <p:sp>
        <p:nvSpPr>
          <p:cNvPr id="9" name="Title 1"/>
          <p:cNvSpPr txBox="1">
            <a:spLocks/>
          </p:cNvSpPr>
          <p:nvPr userDrawn="1"/>
        </p:nvSpPr>
        <p:spPr bwMode="auto">
          <a:xfrm>
            <a:off x="523886" y="5011108"/>
            <a:ext cx="4717965" cy="6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6000" kern="1200" baseline="0">
                <a:solidFill>
                  <a:schemeClr val="bg1"/>
                </a:solidFill>
                <a:latin typeface="Segoe UI Light" panose="020B0502040204020203" pitchFamily="34" charset="0"/>
                <a:ea typeface="+mj-ea"/>
                <a:cs typeface="Segoe UI Light" panose="020B0502040204020203"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l"/>
            <a:r>
              <a:rPr lang="fr-FR" sz="2000" dirty="0"/>
              <a:t>Sales </a:t>
            </a:r>
            <a:r>
              <a:rPr lang="fr-FR" sz="2000" dirty="0" err="1"/>
              <a:t>Skills</a:t>
            </a:r>
            <a:r>
              <a:rPr lang="fr-FR" sz="2000" dirty="0"/>
              <a:t> </a:t>
            </a:r>
            <a:r>
              <a:rPr lang="fr-FR" sz="2000" baseline="0" dirty="0"/>
              <a:t>Course</a:t>
            </a:r>
            <a:endParaRPr lang="en-US" sz="2000" dirty="0"/>
          </a:p>
        </p:txBody>
      </p:sp>
      <p:sp>
        <p:nvSpPr>
          <p:cNvPr id="10" name="Subtitle 2"/>
          <p:cNvSpPr>
            <a:spLocks noGrp="1"/>
          </p:cNvSpPr>
          <p:nvPr>
            <p:ph type="subTitle" idx="1" hasCustomPrompt="1"/>
          </p:nvPr>
        </p:nvSpPr>
        <p:spPr>
          <a:xfrm>
            <a:off x="523886" y="4455816"/>
            <a:ext cx="4717965" cy="49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p>
        </p:txBody>
      </p:sp>
    </p:spTree>
    <p:extLst>
      <p:ext uri="{BB962C8B-B14F-4D97-AF65-F5344CB8AC3E}">
        <p14:creationId xmlns:p14="http://schemas.microsoft.com/office/powerpoint/2010/main" val="3978085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21981" y="1696521"/>
            <a:ext cx="9144000" cy="2387600"/>
          </a:xfrm>
        </p:spPr>
        <p:txBody>
          <a:bodyPr anchor="ctr" anchorCtr="0"/>
          <a:lstStyle>
            <a:lvl1pPr algn="ctr">
              <a:defRPr sz="6000" baseline="0">
                <a:solidFill>
                  <a:schemeClr val="bg1"/>
                </a:solidFill>
              </a:defRPr>
            </a:lvl1pPr>
          </a:lstStyle>
          <a:p>
            <a:r>
              <a:rPr lang="en-US" dirty="0"/>
              <a:t>Module/Section name</a:t>
            </a:r>
          </a:p>
        </p:txBody>
      </p:sp>
      <p:sp>
        <p:nvSpPr>
          <p:cNvPr id="7" name="Subtitle 2"/>
          <p:cNvSpPr>
            <a:spLocks noGrp="1"/>
          </p:cNvSpPr>
          <p:nvPr>
            <p:ph type="subTitle" idx="1"/>
          </p:nvPr>
        </p:nvSpPr>
        <p:spPr>
          <a:xfrm>
            <a:off x="1321981" y="4176196"/>
            <a:ext cx="9144000" cy="1342102"/>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96153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92933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096599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542202"/>
            <a:ext cx="2743200" cy="179273"/>
          </a:xfrm>
          <a:prstGeom prst="rect">
            <a:avLst/>
          </a:prstGeom>
        </p:spPr>
        <p:txBody>
          <a:bodyPr/>
          <a:lstStyle>
            <a:lvl1pPr>
              <a:defRPr>
                <a:solidFill>
                  <a:schemeClr val="tx1">
                    <a:lumMod val="75000"/>
                    <a:lumOff val="25000"/>
                  </a:schemeClr>
                </a:solidFill>
              </a:defRPr>
            </a:lvl1pPr>
          </a:lstStyle>
          <a:p>
            <a:pPr>
              <a:defRPr/>
            </a:pPr>
            <a:fld id="{EB3E5B98-FE53-43FE-96BF-4F59E7AD7C47}" type="datetimeFigureOut">
              <a:rPr lang="en-US" smtClean="0">
                <a:solidFill>
                  <a:prstClr val="black">
                    <a:lumMod val="75000"/>
                    <a:lumOff val="25000"/>
                  </a:prstClr>
                </a:solidFill>
              </a:rPr>
              <a:pPr>
                <a:defRPr/>
              </a:pPr>
              <a:t>10/2/2016</a:t>
            </a:fld>
            <a:endParaRPr lang="en-US">
              <a:solidFill>
                <a:prstClr val="black">
                  <a:lumMod val="75000"/>
                  <a:lumOff val="25000"/>
                </a:prstClr>
              </a:solidFill>
            </a:endParaRPr>
          </a:p>
        </p:txBody>
      </p:sp>
      <p:sp>
        <p:nvSpPr>
          <p:cNvPr id="5" name="Footer Placeholder 4"/>
          <p:cNvSpPr>
            <a:spLocks noGrp="1"/>
          </p:cNvSpPr>
          <p:nvPr>
            <p:ph type="ftr" sz="quarter" idx="11"/>
          </p:nvPr>
        </p:nvSpPr>
        <p:spPr>
          <a:xfrm>
            <a:off x="4038600" y="6542202"/>
            <a:ext cx="4114800" cy="179273"/>
          </a:xfrm>
          <a:prstGeom prst="rect">
            <a:avLst/>
          </a:prstGeom>
        </p:spPr>
        <p:txBody>
          <a:bodyPr/>
          <a:lstStyle>
            <a:lvl1pPr>
              <a:defRPr>
                <a:solidFill>
                  <a:schemeClr val="tx1">
                    <a:lumMod val="75000"/>
                    <a:lumOff val="25000"/>
                  </a:schemeClr>
                </a:solidFill>
              </a:defRPr>
            </a:lvl1pPr>
          </a:lstStyle>
          <a:p>
            <a:pPr>
              <a:defRPr/>
            </a:pPr>
            <a:endParaRPr lang="en-US">
              <a:solidFill>
                <a:prstClr val="black">
                  <a:lumMod val="75000"/>
                  <a:lumOff val="25000"/>
                </a:prstClr>
              </a:solidFill>
            </a:endParaRPr>
          </a:p>
        </p:txBody>
      </p:sp>
      <p:sp>
        <p:nvSpPr>
          <p:cNvPr id="6" name="Slide Number Placeholder 5"/>
          <p:cNvSpPr>
            <a:spLocks noGrp="1"/>
          </p:cNvSpPr>
          <p:nvPr>
            <p:ph type="sldNum" sz="quarter" idx="12"/>
          </p:nvPr>
        </p:nvSpPr>
        <p:spPr>
          <a:xfrm>
            <a:off x="8610600" y="6542202"/>
            <a:ext cx="2743200" cy="179273"/>
          </a:xfrm>
          <a:prstGeom prst="rect">
            <a:avLst/>
          </a:prstGeom>
        </p:spPr>
        <p:txBody>
          <a:bodyPr/>
          <a:lstStyle>
            <a:lvl1pPr>
              <a:defRPr>
                <a:solidFill>
                  <a:schemeClr val="tx1">
                    <a:lumMod val="75000"/>
                    <a:lumOff val="25000"/>
                  </a:schemeClr>
                </a:solidFill>
              </a:defRPr>
            </a:lvl1pPr>
          </a:lstStyle>
          <a:p>
            <a:pPr>
              <a:defRPr/>
            </a:pPr>
            <a:fld id="{4B3F6F20-FC0A-4D45-A343-77302A8A0052}" type="slidenum">
              <a:rPr lang="en-US" smtClean="0">
                <a:solidFill>
                  <a:prstClr val="black">
                    <a:lumMod val="75000"/>
                    <a:lumOff val="25000"/>
                  </a:prstClr>
                </a:solidFill>
              </a:rPr>
              <a:pPr>
                <a:defRPr/>
              </a:pPr>
              <a:t>‹#›</a:t>
            </a:fld>
            <a:endParaRPr lang="en-US">
              <a:solidFill>
                <a:prstClr val="black">
                  <a:lumMod val="75000"/>
                  <a:lumOff val="25000"/>
                </a:prstClr>
              </a:solidFill>
            </a:endParaRPr>
          </a:p>
        </p:txBody>
      </p:sp>
    </p:spTree>
    <p:extLst>
      <p:ext uri="{BB962C8B-B14F-4D97-AF65-F5344CB8AC3E}">
        <p14:creationId xmlns:p14="http://schemas.microsoft.com/office/powerpoint/2010/main" val="1209300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797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960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442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706673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85599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030819" y="1648047"/>
            <a:ext cx="7974418" cy="3732027"/>
          </a:xfrm>
          <a:prstGeom prst="rect">
            <a:avLst/>
          </a:prstGeom>
          <a:solidFill>
            <a:schemeClr val="accent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8656" y="2379285"/>
            <a:ext cx="6698744" cy="2269549"/>
          </a:xfrm>
          <a:prstGeom prst="rect">
            <a:avLst/>
          </a:prstGeom>
        </p:spPr>
      </p:pic>
      <p:pic>
        <p:nvPicPr>
          <p:cNvPr id="4" name="Picture 2" descr="Nokia - Connecting Peopl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56589" y="106328"/>
            <a:ext cx="1198712" cy="44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5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5"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89068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272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8"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9"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103959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838200" y="6542202"/>
            <a:ext cx="2743200" cy="179273"/>
          </a:xfrm>
          <a:prstGeom prst="rect">
            <a:avLst/>
          </a:prstGeom>
        </p:spPr>
        <p:txBody>
          <a:bodyPr/>
          <a:lstStyle>
            <a:lvl1pPr>
              <a:defRPr/>
            </a:lvl1pPr>
          </a:lstStyle>
          <a:p>
            <a:fld id="{B29511A7-B6BD-4D3F-91F5-E029518A068F}" type="datetimeFigureOut">
              <a:rPr lang="en-US" smtClean="0"/>
              <a:t>10/2/2016</a:t>
            </a:fld>
            <a:endParaRPr lang="en-US"/>
          </a:p>
        </p:txBody>
      </p:sp>
      <p:sp>
        <p:nvSpPr>
          <p:cNvPr id="4" name="Footer Placeholder 4"/>
          <p:cNvSpPr>
            <a:spLocks noGrp="1"/>
          </p:cNvSpPr>
          <p:nvPr>
            <p:ph type="ftr" sz="quarter" idx="11"/>
          </p:nvPr>
        </p:nvSpPr>
        <p:spPr>
          <a:xfrm>
            <a:off x="4038600" y="6542202"/>
            <a:ext cx="4114800" cy="179273"/>
          </a:xfrm>
          <a:prstGeom prst="rect">
            <a:avLst/>
          </a:prstGeom>
        </p:spPr>
        <p:txBody>
          <a:bodyPr/>
          <a:lstStyle>
            <a:lvl1pPr>
              <a:defRPr/>
            </a:lvl1pPr>
          </a:lstStyle>
          <a:p>
            <a:endParaRPr lang="en-US"/>
          </a:p>
        </p:txBody>
      </p:sp>
      <p:sp>
        <p:nvSpPr>
          <p:cNvPr id="5" name="Slide Number Placeholder 5"/>
          <p:cNvSpPr>
            <a:spLocks noGrp="1"/>
          </p:cNvSpPr>
          <p:nvPr>
            <p:ph type="sldNum" sz="quarter" idx="12"/>
          </p:nvPr>
        </p:nvSpPr>
        <p:spPr>
          <a:xfrm>
            <a:off x="8610600" y="6542202"/>
            <a:ext cx="2743200" cy="179273"/>
          </a:xfrm>
          <a:prstGeom prst="rect">
            <a:avLst/>
          </a:prstGeom>
        </p:spPr>
        <p:txBody>
          <a:bodyPr/>
          <a:lstStyle>
            <a:lvl1pPr>
              <a:defRPr/>
            </a:lvl1pPr>
          </a:lstStyle>
          <a:p>
            <a:fld id="{501B99BF-1B7D-4D47-90A8-48D746687E59}" type="slidenum">
              <a:rPr lang="en-US" smtClean="0"/>
              <a:t>‹#›</a:t>
            </a:fld>
            <a:endParaRPr lang="en-US"/>
          </a:p>
        </p:txBody>
      </p:sp>
    </p:spTree>
    <p:extLst>
      <p:ext uri="{BB962C8B-B14F-4D97-AF65-F5344CB8AC3E}">
        <p14:creationId xmlns:p14="http://schemas.microsoft.com/office/powerpoint/2010/main" val="1240198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7.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5.jp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572" y="226901"/>
            <a:ext cx="10515600" cy="73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87079" y="1467293"/>
            <a:ext cx="11066721" cy="47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15300880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lnSpc>
          <a:spcPct val="90000"/>
        </a:lnSpc>
        <a:spcBef>
          <a:spcPct val="0"/>
        </a:spcBef>
        <a:spcAft>
          <a:spcPct val="0"/>
        </a:spcAft>
        <a:defRPr sz="2800" kern="1200">
          <a:solidFill>
            <a:schemeClr val="accent1"/>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0242" y="365126"/>
            <a:ext cx="11013558" cy="64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40242" y="1403498"/>
            <a:ext cx="11013558" cy="477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22129233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rtl="0" eaLnBrk="1" fontAlgn="base" hangingPunct="1">
        <a:lnSpc>
          <a:spcPct val="90000"/>
        </a:lnSpc>
        <a:spcBef>
          <a:spcPct val="0"/>
        </a:spcBef>
        <a:spcAft>
          <a:spcPct val="0"/>
        </a:spcAft>
        <a:defRPr sz="2800" kern="1200">
          <a:solidFill>
            <a:srgbClr val="FC5A1C"/>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0874" y="365125"/>
            <a:ext cx="11002926" cy="6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50874" y="1435395"/>
            <a:ext cx="11002926" cy="428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65498847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1" fontAlgn="base" hangingPunct="1">
        <a:lnSpc>
          <a:spcPct val="90000"/>
        </a:lnSpc>
        <a:spcBef>
          <a:spcPct val="0"/>
        </a:spcBef>
        <a:spcAft>
          <a:spcPct val="0"/>
        </a:spcAft>
        <a:defRPr sz="2800" kern="1200">
          <a:solidFill>
            <a:schemeClr val="accent6"/>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1"/>
        </a:buClr>
        <a:buFont typeface="Arial" panose="020B0604020202020204" pitchFamily="34" charset="0"/>
        <a:buChar char="•"/>
        <a:defRPr sz="2400" kern="1200">
          <a:solidFill>
            <a:schemeClr val="tx1">
              <a:lumMod val="75000"/>
              <a:lumOff val="2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2772" y="365126"/>
            <a:ext cx="10971028" cy="79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382772" y="1825625"/>
            <a:ext cx="10971028" cy="390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412567490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rtl="0" eaLnBrk="1" fontAlgn="base" hangingPunct="1">
        <a:lnSpc>
          <a:spcPct val="90000"/>
        </a:lnSpc>
        <a:spcBef>
          <a:spcPct val="0"/>
        </a:spcBef>
        <a:spcAft>
          <a:spcPct val="0"/>
        </a:spcAft>
        <a:defRPr sz="2800" kern="1200">
          <a:solidFill>
            <a:schemeClr val="accent2"/>
          </a:solidFill>
          <a:latin typeface="Segoe UI Light" panose="020B0502040204020203" pitchFamily="34" charset="0"/>
          <a:ea typeface="+mj-ea"/>
          <a:cs typeface="Segoe UI Light" panose="020B0502040204020203" pitchFamily="34" charset="0"/>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Clr>
          <a:schemeClr val="accent2"/>
        </a:buClr>
        <a:buFont typeface="Arial" panose="020B0604020202020204" pitchFamily="34" charset="0"/>
        <a:buChar char="•"/>
        <a:defRPr sz="28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858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sz="24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1430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sz="200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16002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4pPr>
      <a:lvl5pPr marL="2057400" indent="-228600" algn="l" rtl="0" eaLnBrk="1" fontAlgn="base" hangingPunct="1">
        <a:lnSpc>
          <a:spcPct val="90000"/>
        </a:lnSpc>
        <a:spcBef>
          <a:spcPts val="500"/>
        </a:spcBef>
        <a:spcAft>
          <a:spcPct val="0"/>
        </a:spcAft>
        <a:buClr>
          <a:schemeClr val="accent2"/>
        </a:buClr>
        <a:buFont typeface="Arial" panose="020B0604020202020204" pitchFamily="34" charset="0"/>
        <a:buChar char="•"/>
        <a:defRPr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2534" y="3588554"/>
            <a:ext cx="4786488" cy="712382"/>
          </a:xfrm>
        </p:spPr>
        <p:txBody>
          <a:bodyPr/>
          <a:lstStyle/>
          <a:p>
            <a:r>
              <a:rPr lang="en-US" sz="2400" dirty="0"/>
              <a:t>SQL Server Locking Architecture -</a:t>
            </a:r>
            <a:br>
              <a:rPr lang="en-US" sz="2400" dirty="0"/>
            </a:br>
            <a:r>
              <a:rPr lang="en-US" sz="2400" dirty="0"/>
              <a:t> </a:t>
            </a:r>
            <a:r>
              <a:rPr lang="ar-EG" sz="2400" dirty="0"/>
              <a:t>باللغة العربية</a:t>
            </a:r>
            <a:r>
              <a:rPr lang="en" sz="2400" dirty="0"/>
              <a:t> </a:t>
            </a:r>
            <a:endParaRPr lang="en-US" sz="2400" dirty="0"/>
          </a:p>
        </p:txBody>
      </p:sp>
      <p:sp>
        <p:nvSpPr>
          <p:cNvPr id="3" name="Subtitle 2"/>
          <p:cNvSpPr>
            <a:spLocks noGrp="1"/>
          </p:cNvSpPr>
          <p:nvPr>
            <p:ph type="subTitle" idx="1"/>
          </p:nvPr>
        </p:nvSpPr>
        <p:spPr/>
        <p:txBody>
          <a:bodyPr/>
          <a:lstStyle/>
          <a:p>
            <a:r>
              <a:rPr lang="en-US" dirty="0"/>
              <a:t>Ayman El-Ghazali</a:t>
            </a:r>
          </a:p>
        </p:txBody>
      </p:sp>
    </p:spTree>
    <p:extLst>
      <p:ext uri="{BB962C8B-B14F-4D97-AF65-F5344CB8AC3E}">
        <p14:creationId xmlns:p14="http://schemas.microsoft.com/office/powerpoint/2010/main" val="302660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Locks</a:t>
            </a:r>
          </a:p>
        </p:txBody>
      </p:sp>
      <p:sp>
        <p:nvSpPr>
          <p:cNvPr id="5" name="Flowchart: Multidocument 4"/>
          <p:cNvSpPr/>
          <p:nvPr/>
        </p:nvSpPr>
        <p:spPr>
          <a:xfrm>
            <a:off x="2438400" y="2729575"/>
            <a:ext cx="2415822" cy="188524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A</a:t>
            </a:r>
          </a:p>
        </p:txBody>
      </p:sp>
      <p:sp>
        <p:nvSpPr>
          <p:cNvPr id="6" name="Smiley Face 5"/>
          <p:cNvSpPr/>
          <p:nvPr/>
        </p:nvSpPr>
        <p:spPr>
          <a:xfrm>
            <a:off x="6043635" y="2274821"/>
            <a:ext cx="1186106" cy="103287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6115294" y="3468475"/>
            <a:ext cx="1042788" cy="971682"/>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urved Up Arrow 7"/>
          <p:cNvSpPr/>
          <p:nvPr/>
        </p:nvSpPr>
        <p:spPr>
          <a:xfrm rot="10399542">
            <a:off x="3441441" y="1359035"/>
            <a:ext cx="3225256" cy="118713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Left Arrow 9"/>
          <p:cNvSpPr/>
          <p:nvPr/>
        </p:nvSpPr>
        <p:spPr>
          <a:xfrm rot="5400000">
            <a:off x="5100682" y="3785437"/>
            <a:ext cx="923834" cy="2363171"/>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1" name="Multiply 10"/>
          <p:cNvSpPr/>
          <p:nvPr/>
        </p:nvSpPr>
        <p:spPr>
          <a:xfrm>
            <a:off x="4813543" y="4749757"/>
            <a:ext cx="1364544" cy="1243364"/>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3810773" y="5935205"/>
            <a:ext cx="3364089" cy="646331"/>
          </a:xfrm>
          <a:prstGeom prst="rect">
            <a:avLst/>
          </a:prstGeom>
          <a:noFill/>
        </p:spPr>
        <p:txBody>
          <a:bodyPr wrap="square" rtlCol="0">
            <a:spAutoFit/>
          </a:bodyPr>
          <a:lstStyle/>
          <a:p>
            <a:r>
              <a:rPr lang="en-US" dirty="0"/>
              <a:t>User 2 is blocked because User 1 has a lock on the Resource A</a:t>
            </a:r>
          </a:p>
        </p:txBody>
      </p:sp>
      <p:grpSp>
        <p:nvGrpSpPr>
          <p:cNvPr id="16" name="Group 15"/>
          <p:cNvGrpSpPr/>
          <p:nvPr/>
        </p:nvGrpSpPr>
        <p:grpSpPr>
          <a:xfrm>
            <a:off x="4150782" y="1394359"/>
            <a:ext cx="739440" cy="956225"/>
            <a:chOff x="8786525" y="1953663"/>
            <a:chExt cx="1213556" cy="1553810"/>
          </a:xfrm>
        </p:grpSpPr>
        <p:sp>
          <p:nvSpPr>
            <p:cNvPr id="13" name="Block Arc 12"/>
            <p:cNvSpPr/>
            <p:nvPr/>
          </p:nvSpPr>
          <p:spPr>
            <a:xfrm>
              <a:off x="8786525" y="1953663"/>
              <a:ext cx="1213556" cy="902804"/>
            </a:xfrm>
            <a:prstGeom prst="blockArc">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8802510" y="2417565"/>
              <a:ext cx="1181586" cy="1089908"/>
            </a:xfrm>
            <a:prstGeom prst="rect">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uble Bracket 8"/>
            <p:cNvSpPr/>
            <p:nvPr/>
          </p:nvSpPr>
          <p:spPr>
            <a:xfrm>
              <a:off x="9238081" y="2727371"/>
              <a:ext cx="310444" cy="662782"/>
            </a:xfrm>
            <a:prstGeom prst="bracketPair">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Oval 14"/>
            <p:cNvSpPr/>
            <p:nvPr/>
          </p:nvSpPr>
          <p:spPr>
            <a:xfrm>
              <a:off x="9228667" y="2417565"/>
              <a:ext cx="319858" cy="309806"/>
            </a:xfrm>
            <a:prstGeom prst="ellipse">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7" name="Flowchart: Multidocument 16"/>
          <p:cNvSpPr/>
          <p:nvPr/>
        </p:nvSpPr>
        <p:spPr>
          <a:xfrm>
            <a:off x="8618853" y="2599733"/>
            <a:ext cx="2415822" cy="1885245"/>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Resource B</a:t>
            </a:r>
          </a:p>
        </p:txBody>
      </p:sp>
      <p:sp>
        <p:nvSpPr>
          <p:cNvPr id="18" name="Curved Left Arrow 17"/>
          <p:cNvSpPr/>
          <p:nvPr/>
        </p:nvSpPr>
        <p:spPr>
          <a:xfrm rot="16417395">
            <a:off x="7870670" y="308139"/>
            <a:ext cx="997506" cy="27632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Multiply 18"/>
          <p:cNvSpPr/>
          <p:nvPr/>
        </p:nvSpPr>
        <p:spPr>
          <a:xfrm>
            <a:off x="7466979" y="636859"/>
            <a:ext cx="1364544" cy="1243364"/>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Curved Up Arrow 19"/>
          <p:cNvSpPr/>
          <p:nvPr/>
        </p:nvSpPr>
        <p:spPr>
          <a:xfrm>
            <a:off x="6796835" y="4505105"/>
            <a:ext cx="2904433" cy="106835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21" name="Group 20"/>
          <p:cNvGrpSpPr/>
          <p:nvPr/>
        </p:nvGrpSpPr>
        <p:grpSpPr>
          <a:xfrm>
            <a:off x="8149251" y="4561167"/>
            <a:ext cx="739440" cy="956225"/>
            <a:chOff x="8786525" y="1953663"/>
            <a:chExt cx="1213556" cy="1553810"/>
          </a:xfrm>
        </p:grpSpPr>
        <p:sp>
          <p:nvSpPr>
            <p:cNvPr id="22" name="Block Arc 21"/>
            <p:cNvSpPr/>
            <p:nvPr/>
          </p:nvSpPr>
          <p:spPr>
            <a:xfrm>
              <a:off x="8786525" y="1953663"/>
              <a:ext cx="1213556" cy="902804"/>
            </a:xfrm>
            <a:prstGeom prst="blockArc">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8802510" y="2417565"/>
              <a:ext cx="1181586" cy="1089908"/>
            </a:xfrm>
            <a:prstGeom prst="rect">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Double Bracket 23"/>
            <p:cNvSpPr/>
            <p:nvPr/>
          </p:nvSpPr>
          <p:spPr>
            <a:xfrm>
              <a:off x="9238081" y="2727371"/>
              <a:ext cx="310444" cy="662782"/>
            </a:xfrm>
            <a:prstGeom prst="bracketPair">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Oval 24"/>
            <p:cNvSpPr/>
            <p:nvPr/>
          </p:nvSpPr>
          <p:spPr>
            <a:xfrm>
              <a:off x="9228667" y="2417565"/>
              <a:ext cx="319858" cy="309806"/>
            </a:xfrm>
            <a:prstGeom prst="ellipse">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6" name="TextBox 25"/>
          <p:cNvSpPr txBox="1"/>
          <p:nvPr/>
        </p:nvSpPr>
        <p:spPr>
          <a:xfrm>
            <a:off x="4739035" y="415637"/>
            <a:ext cx="3364089" cy="646331"/>
          </a:xfrm>
          <a:prstGeom prst="rect">
            <a:avLst/>
          </a:prstGeom>
          <a:noFill/>
        </p:spPr>
        <p:txBody>
          <a:bodyPr wrap="square" rtlCol="0">
            <a:spAutoFit/>
          </a:bodyPr>
          <a:lstStyle/>
          <a:p>
            <a:r>
              <a:rPr lang="en-US" dirty="0"/>
              <a:t>User 1 is blocked because User 2 has a lock on the Resource B</a:t>
            </a:r>
          </a:p>
        </p:txBody>
      </p:sp>
    </p:spTree>
    <p:extLst>
      <p:ext uri="{BB962C8B-B14F-4D97-AF65-F5344CB8AC3E}">
        <p14:creationId xmlns:p14="http://schemas.microsoft.com/office/powerpoint/2010/main" val="169551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Levels - Concurrency Effects</a:t>
            </a:r>
          </a:p>
        </p:txBody>
      </p:sp>
      <p:sp>
        <p:nvSpPr>
          <p:cNvPr id="3" name="Content Placeholder 2"/>
          <p:cNvSpPr>
            <a:spLocks noGrp="1"/>
          </p:cNvSpPr>
          <p:nvPr>
            <p:ph idx="1"/>
          </p:nvPr>
        </p:nvSpPr>
        <p:spPr/>
        <p:txBody>
          <a:bodyPr>
            <a:normAutofit/>
          </a:bodyPr>
          <a:lstStyle/>
          <a:p>
            <a:r>
              <a:rPr lang="en-US" dirty="0"/>
              <a:t>SQL Server supports both Pessimistic and Optimistic Isolation Levels</a:t>
            </a:r>
          </a:p>
          <a:p>
            <a:r>
              <a:rPr lang="en-US" dirty="0"/>
              <a:t>The type of Isolation level selected can allow different types of data inconsistencies</a:t>
            </a:r>
          </a:p>
          <a:p>
            <a:r>
              <a:rPr lang="en-US" dirty="0"/>
              <a:t>Dirty Reads – a read type where a page that is uncommitted is read; meaning the page has changed in memory but its transaction has not been committed yet</a:t>
            </a:r>
          </a:p>
          <a:p>
            <a:r>
              <a:rPr lang="en-US" dirty="0"/>
              <a:t>Phantom Reads – insertion or deletion of a row occurs during a period when rows are being read by a transaction</a:t>
            </a:r>
          </a:p>
          <a:p>
            <a:r>
              <a:rPr lang="en-US" dirty="0"/>
              <a:t>Lost Updates – two separate transactions select the same row and then update the row as it was originally selected, the last update overwrites the first update</a:t>
            </a:r>
          </a:p>
        </p:txBody>
      </p:sp>
      <p:sp>
        <p:nvSpPr>
          <p:cNvPr id="4" name="Rectangle 3"/>
          <p:cNvSpPr/>
          <p:nvPr/>
        </p:nvSpPr>
        <p:spPr>
          <a:xfrm>
            <a:off x="406400" y="6311900"/>
            <a:ext cx="10947400" cy="369332"/>
          </a:xfrm>
          <a:prstGeom prst="rect">
            <a:avLst/>
          </a:prstGeom>
        </p:spPr>
        <p:txBody>
          <a:bodyPr wrap="square">
            <a:spAutoFit/>
          </a:bodyPr>
          <a:lstStyle/>
          <a:p>
            <a:r>
              <a:rPr lang="en-US" dirty="0"/>
              <a:t>https://technet.microsoft.com/en-us/library/ms190805(v=sql.105).aspx</a:t>
            </a:r>
          </a:p>
        </p:txBody>
      </p:sp>
    </p:spTree>
    <p:extLst>
      <p:ext uri="{BB962C8B-B14F-4D97-AF65-F5344CB8AC3E}">
        <p14:creationId xmlns:p14="http://schemas.microsoft.com/office/powerpoint/2010/main" val="133492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Levels - Pessimistic</a:t>
            </a:r>
          </a:p>
        </p:txBody>
      </p:sp>
      <p:sp>
        <p:nvSpPr>
          <p:cNvPr id="3" name="Content Placeholder 2"/>
          <p:cNvSpPr>
            <a:spLocks noGrp="1"/>
          </p:cNvSpPr>
          <p:nvPr>
            <p:ph idx="1"/>
          </p:nvPr>
        </p:nvSpPr>
        <p:spPr>
          <a:xfrm>
            <a:off x="306572" y="1467293"/>
            <a:ext cx="11117641" cy="4709670"/>
          </a:xfrm>
        </p:spPr>
        <p:txBody>
          <a:bodyPr/>
          <a:lstStyle/>
          <a:p>
            <a:r>
              <a:rPr lang="en-US" dirty="0"/>
              <a:t>Pessimistic Concurrency basically dictates that readers will block writers</a:t>
            </a:r>
          </a:p>
          <a:p>
            <a:r>
              <a:rPr lang="en-US" dirty="0"/>
              <a:t>Read Committed (Default) – Allows reading of committed data only</a:t>
            </a:r>
          </a:p>
          <a:p>
            <a:r>
              <a:rPr lang="en-US" dirty="0"/>
              <a:t>Read Uncommitted – Allows reading of uncommitted data</a:t>
            </a:r>
          </a:p>
          <a:p>
            <a:pPr lvl="1"/>
            <a:r>
              <a:rPr lang="en-US" dirty="0"/>
              <a:t>NOLOCK Hint is the equivalent of Read Uncommitted Isolation Level</a:t>
            </a:r>
          </a:p>
          <a:p>
            <a:pPr lvl="1"/>
            <a:r>
              <a:rPr lang="en-US" dirty="0"/>
              <a:t>Allows for reading of dirty/uncommitted data; very unsafe for data integrity</a:t>
            </a:r>
          </a:p>
          <a:p>
            <a:r>
              <a:rPr lang="en-US" dirty="0"/>
              <a:t>Repeatable Read – Guarantees that data which is being queried will not be modified (updated) or deleted</a:t>
            </a:r>
          </a:p>
          <a:p>
            <a:r>
              <a:rPr lang="en-US" dirty="0"/>
              <a:t>Serializable – Same guarantee as Repeatable read but also guarantees that no new data is inserted while the data is being queried. This eliminates phantom reads.</a:t>
            </a:r>
          </a:p>
        </p:txBody>
      </p:sp>
    </p:spTree>
    <p:extLst>
      <p:ext uri="{BB962C8B-B14F-4D97-AF65-F5344CB8AC3E}">
        <p14:creationId xmlns:p14="http://schemas.microsoft.com/office/powerpoint/2010/main" val="38950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vs Consistency</a:t>
            </a:r>
          </a:p>
        </p:txBody>
      </p:sp>
      <p:graphicFrame>
        <p:nvGraphicFramePr>
          <p:cNvPr id="8" name="Diagram 7"/>
          <p:cNvGraphicFramePr/>
          <p:nvPr>
            <p:extLst>
              <p:ext uri="{D42A27DB-BD31-4B8C-83A1-F6EECF244321}">
                <p14:modId xmlns:p14="http://schemas.microsoft.com/office/powerpoint/2010/main" val="1908706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81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941218922"/>
              </p:ext>
            </p:extLst>
          </p:nvPr>
        </p:nvGraphicFramePr>
        <p:xfrm>
          <a:off x="287338" y="1466850"/>
          <a:ext cx="11066462" cy="4710113"/>
        </p:xfrm>
        <a:graphic>
          <a:graphicData uri="http://schemas.openxmlformats.org/drawingml/2006/chart">
            <c:chart xmlns:c="http://schemas.openxmlformats.org/drawingml/2006/chart" xmlns:r="http://schemas.openxmlformats.org/officeDocument/2006/relationships" r:id="rId2"/>
          </a:graphicData>
        </a:graphic>
      </p:graphicFrame>
      <p:sp>
        <p:nvSpPr>
          <p:cNvPr id="9" name="Arrow: Right 8"/>
          <p:cNvSpPr/>
          <p:nvPr/>
        </p:nvSpPr>
        <p:spPr>
          <a:xfrm>
            <a:off x="3003412" y="5681763"/>
            <a:ext cx="7073482" cy="1006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Consistency</a:t>
            </a:r>
          </a:p>
        </p:txBody>
      </p:sp>
      <p:sp>
        <p:nvSpPr>
          <p:cNvPr id="10" name="Arrow: Up 9"/>
          <p:cNvSpPr/>
          <p:nvPr/>
        </p:nvSpPr>
        <p:spPr>
          <a:xfrm>
            <a:off x="740779" y="1145894"/>
            <a:ext cx="659757" cy="46645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Concurrency</a:t>
            </a:r>
          </a:p>
        </p:txBody>
      </p:sp>
      <p:sp>
        <p:nvSpPr>
          <p:cNvPr id="11" name="Rectangle: Rounded Corners 10"/>
          <p:cNvSpPr/>
          <p:nvPr/>
        </p:nvSpPr>
        <p:spPr>
          <a:xfrm>
            <a:off x="2650602" y="2465408"/>
            <a:ext cx="1724628" cy="613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Read Uncommitted</a:t>
            </a:r>
          </a:p>
        </p:txBody>
      </p:sp>
      <p:sp>
        <p:nvSpPr>
          <p:cNvPr id="12" name="Rectangle: Rounded Corners 11"/>
          <p:cNvSpPr/>
          <p:nvPr/>
        </p:nvSpPr>
        <p:spPr>
          <a:xfrm>
            <a:off x="4566213" y="3251221"/>
            <a:ext cx="1724628" cy="613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Read Committed</a:t>
            </a:r>
          </a:p>
        </p:txBody>
      </p:sp>
      <p:sp>
        <p:nvSpPr>
          <p:cNvPr id="13" name="Rectangle: Rounded Corners 12"/>
          <p:cNvSpPr/>
          <p:nvPr/>
        </p:nvSpPr>
        <p:spPr>
          <a:xfrm>
            <a:off x="6506901" y="3960471"/>
            <a:ext cx="1724628" cy="613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Repeatable Read</a:t>
            </a:r>
          </a:p>
        </p:txBody>
      </p:sp>
      <p:sp>
        <p:nvSpPr>
          <p:cNvPr id="14" name="Rectangle: Rounded Corners 13"/>
          <p:cNvSpPr/>
          <p:nvPr/>
        </p:nvSpPr>
        <p:spPr>
          <a:xfrm>
            <a:off x="8509321" y="4651307"/>
            <a:ext cx="1724628" cy="613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Serializable</a:t>
            </a:r>
          </a:p>
        </p:txBody>
      </p:sp>
      <p:sp>
        <p:nvSpPr>
          <p:cNvPr id="15" name="Smiley Face 14"/>
          <p:cNvSpPr/>
          <p:nvPr/>
        </p:nvSpPr>
        <p:spPr>
          <a:xfrm>
            <a:off x="355919" y="342855"/>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miley Face 15"/>
          <p:cNvSpPr/>
          <p:nvPr/>
        </p:nvSpPr>
        <p:spPr>
          <a:xfrm>
            <a:off x="740779" y="334082"/>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miley Face 16"/>
          <p:cNvSpPr/>
          <p:nvPr/>
        </p:nvSpPr>
        <p:spPr>
          <a:xfrm>
            <a:off x="1142038" y="339012"/>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miley Face 17"/>
          <p:cNvSpPr/>
          <p:nvPr/>
        </p:nvSpPr>
        <p:spPr>
          <a:xfrm>
            <a:off x="1526898" y="330239"/>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miley Face 18"/>
          <p:cNvSpPr/>
          <p:nvPr/>
        </p:nvSpPr>
        <p:spPr>
          <a:xfrm>
            <a:off x="757178" y="725787"/>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miley Face 19"/>
          <p:cNvSpPr/>
          <p:nvPr/>
        </p:nvSpPr>
        <p:spPr>
          <a:xfrm>
            <a:off x="1142038" y="717014"/>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miley Face 20"/>
          <p:cNvSpPr/>
          <p:nvPr/>
        </p:nvSpPr>
        <p:spPr>
          <a:xfrm>
            <a:off x="-3856" y="4094981"/>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miley Face 21"/>
          <p:cNvSpPr/>
          <p:nvPr/>
        </p:nvSpPr>
        <p:spPr>
          <a:xfrm>
            <a:off x="381004" y="4086208"/>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Smiley Face 22"/>
          <p:cNvSpPr/>
          <p:nvPr/>
        </p:nvSpPr>
        <p:spPr>
          <a:xfrm>
            <a:off x="14469" y="3072914"/>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Smiley Face 23"/>
          <p:cNvSpPr/>
          <p:nvPr/>
        </p:nvSpPr>
        <p:spPr>
          <a:xfrm>
            <a:off x="399329" y="3064141"/>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Smiley Face 24"/>
          <p:cNvSpPr/>
          <p:nvPr/>
        </p:nvSpPr>
        <p:spPr>
          <a:xfrm>
            <a:off x="217025" y="2533199"/>
            <a:ext cx="384860" cy="365386"/>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Smiley Face 25"/>
          <p:cNvSpPr/>
          <p:nvPr/>
        </p:nvSpPr>
        <p:spPr>
          <a:xfrm>
            <a:off x="218376" y="5492806"/>
            <a:ext cx="401259" cy="374159"/>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tar: 5 Points 26"/>
          <p:cNvSpPr/>
          <p:nvPr/>
        </p:nvSpPr>
        <p:spPr>
          <a:xfrm>
            <a:off x="10410467" y="5631042"/>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p:cNvSpPr/>
          <p:nvPr/>
        </p:nvSpPr>
        <p:spPr>
          <a:xfrm>
            <a:off x="11181146" y="5600793"/>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p:cNvSpPr/>
          <p:nvPr/>
        </p:nvSpPr>
        <p:spPr>
          <a:xfrm>
            <a:off x="10819432" y="5838602"/>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p:cNvSpPr/>
          <p:nvPr/>
        </p:nvSpPr>
        <p:spPr>
          <a:xfrm>
            <a:off x="10778931" y="5369196"/>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p:cNvSpPr/>
          <p:nvPr/>
        </p:nvSpPr>
        <p:spPr>
          <a:xfrm>
            <a:off x="10803995" y="6322114"/>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p:cNvSpPr/>
          <p:nvPr/>
        </p:nvSpPr>
        <p:spPr>
          <a:xfrm>
            <a:off x="11154614" y="6200039"/>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p:cNvSpPr/>
          <p:nvPr/>
        </p:nvSpPr>
        <p:spPr>
          <a:xfrm>
            <a:off x="10449041" y="6144502"/>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p:cNvSpPr/>
          <p:nvPr/>
        </p:nvSpPr>
        <p:spPr>
          <a:xfrm>
            <a:off x="3089006" y="5871063"/>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p:cNvSpPr/>
          <p:nvPr/>
        </p:nvSpPr>
        <p:spPr>
          <a:xfrm>
            <a:off x="4634697" y="5581759"/>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5 Points 35"/>
          <p:cNvSpPr/>
          <p:nvPr/>
        </p:nvSpPr>
        <p:spPr>
          <a:xfrm>
            <a:off x="4802288" y="5871063"/>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5 Points 36"/>
          <p:cNvSpPr/>
          <p:nvPr/>
        </p:nvSpPr>
        <p:spPr>
          <a:xfrm>
            <a:off x="7419011" y="6056491"/>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5 Points 37"/>
          <p:cNvSpPr/>
          <p:nvPr/>
        </p:nvSpPr>
        <p:spPr>
          <a:xfrm>
            <a:off x="7197042" y="5637739"/>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p:cNvSpPr/>
          <p:nvPr/>
        </p:nvSpPr>
        <p:spPr>
          <a:xfrm>
            <a:off x="7681198" y="5727335"/>
            <a:ext cx="646253" cy="6118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39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Levels - Pessimistic</a:t>
            </a:r>
          </a:p>
        </p:txBody>
      </p:sp>
      <p:sp>
        <p:nvSpPr>
          <p:cNvPr id="3" name="Content Placeholder 2"/>
          <p:cNvSpPr>
            <a:spLocks noGrp="1"/>
          </p:cNvSpPr>
          <p:nvPr>
            <p:ph idx="1"/>
          </p:nvPr>
        </p:nvSpPr>
        <p:spPr/>
        <p:txBody>
          <a:bodyPr/>
          <a:lstStyle/>
          <a:p>
            <a:r>
              <a:rPr lang="en-US" dirty="0"/>
              <a:t>Repeatable Read</a:t>
            </a:r>
          </a:p>
          <a:p>
            <a:endParaRPr lang="en-US" dirty="0"/>
          </a:p>
          <a:p>
            <a:endParaRPr lang="en-US" dirty="0"/>
          </a:p>
          <a:p>
            <a:endParaRPr lang="en-US" dirty="0"/>
          </a:p>
          <a:p>
            <a:endParaRPr lang="en-US" dirty="0"/>
          </a:p>
        </p:txBody>
      </p:sp>
      <p:pic>
        <p:nvPicPr>
          <p:cNvPr id="1026" name="Picture 2" descr="https://msdnshared.blob.core.windows.net/media/MSDNBlogsFS/prod.evol.blogs.msdn.com/CommunityServer.Components.PostAttachments/00/02/50/45/16/repeatable_read_sc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34" y="3622520"/>
            <a:ext cx="6680200" cy="1968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75644" y="5942568"/>
            <a:ext cx="9640711" cy="369332"/>
          </a:xfrm>
          <a:prstGeom prst="rect">
            <a:avLst/>
          </a:prstGeom>
        </p:spPr>
        <p:txBody>
          <a:bodyPr wrap="square">
            <a:spAutoFit/>
          </a:bodyPr>
          <a:lstStyle/>
          <a:p>
            <a:r>
              <a:rPr lang="en-US" dirty="0"/>
              <a:t>https://blogs.msdn.microsoft.com/craigfr/2007/05/09/repeatable-read-isolation-level/</a:t>
            </a:r>
          </a:p>
        </p:txBody>
      </p:sp>
    </p:spTree>
    <p:extLst>
      <p:ext uri="{BB962C8B-B14F-4D97-AF65-F5344CB8AC3E}">
        <p14:creationId xmlns:p14="http://schemas.microsoft.com/office/powerpoint/2010/main" val="1012100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Levels - Pessimistic</a:t>
            </a:r>
          </a:p>
        </p:txBody>
      </p:sp>
      <p:sp>
        <p:nvSpPr>
          <p:cNvPr id="3" name="Content Placeholder 2"/>
          <p:cNvSpPr>
            <a:spLocks noGrp="1"/>
          </p:cNvSpPr>
          <p:nvPr>
            <p:ph idx="1"/>
          </p:nvPr>
        </p:nvSpPr>
        <p:spPr/>
        <p:txBody>
          <a:bodyPr/>
          <a:lstStyle/>
          <a:p>
            <a:r>
              <a:rPr lang="en-US" dirty="0"/>
              <a:t>Serializable</a:t>
            </a:r>
          </a:p>
        </p:txBody>
      </p:sp>
    </p:spTree>
    <p:extLst>
      <p:ext uri="{BB962C8B-B14F-4D97-AF65-F5344CB8AC3E}">
        <p14:creationId xmlns:p14="http://schemas.microsoft.com/office/powerpoint/2010/main" val="27742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Levels - Optimistic</a:t>
            </a:r>
          </a:p>
        </p:txBody>
      </p:sp>
      <p:sp>
        <p:nvSpPr>
          <p:cNvPr id="3" name="Content Placeholder 2"/>
          <p:cNvSpPr>
            <a:spLocks noGrp="1"/>
          </p:cNvSpPr>
          <p:nvPr>
            <p:ph idx="1"/>
          </p:nvPr>
        </p:nvSpPr>
        <p:spPr/>
        <p:txBody>
          <a:bodyPr/>
          <a:lstStyle/>
          <a:p>
            <a:r>
              <a:rPr lang="en-US" dirty="0"/>
              <a:t>Optimistic Concurrency basically dictates that readers do not block writers</a:t>
            </a:r>
          </a:p>
          <a:p>
            <a:r>
              <a:rPr lang="en-US" dirty="0"/>
              <a:t>Snapshot</a:t>
            </a:r>
          </a:p>
          <a:p>
            <a:r>
              <a:rPr lang="en-US" dirty="0"/>
              <a:t>Read Committed Snapshot</a:t>
            </a:r>
          </a:p>
        </p:txBody>
      </p:sp>
    </p:spTree>
    <p:extLst>
      <p:ext uri="{BB962C8B-B14F-4D97-AF65-F5344CB8AC3E}">
        <p14:creationId xmlns:p14="http://schemas.microsoft.com/office/powerpoint/2010/main" val="32125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
        <p:nvSpPr>
          <p:cNvPr id="4" name="Text Placeholder 3"/>
          <p:cNvSpPr>
            <a:spLocks noGrp="1"/>
          </p:cNvSpPr>
          <p:nvPr>
            <p:ph type="body" idx="1"/>
          </p:nvPr>
        </p:nvSpPr>
        <p:spPr/>
        <p:txBody>
          <a:bodyPr/>
          <a:lstStyle/>
          <a:p>
            <a:r>
              <a:rPr lang="en-US" dirty="0"/>
              <a:t>Read Committed, Read </a:t>
            </a:r>
            <a:r>
              <a:rPr lang="en-US" dirty="0" err="1"/>
              <a:t>Uncommited</a:t>
            </a:r>
            <a:r>
              <a:rPr lang="en-US" dirty="0"/>
              <a:t>, Repeatable Read, Serializable</a:t>
            </a:r>
          </a:p>
        </p:txBody>
      </p:sp>
    </p:spTree>
    <p:extLst>
      <p:ext uri="{BB962C8B-B14F-4D97-AF65-F5344CB8AC3E}">
        <p14:creationId xmlns:p14="http://schemas.microsoft.com/office/powerpoint/2010/main" val="339908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042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Content Placeholder 2"/>
          <p:cNvSpPr>
            <a:spLocks noGrp="1"/>
          </p:cNvSpPr>
          <p:nvPr>
            <p:ph idx="1"/>
          </p:nvPr>
        </p:nvSpPr>
        <p:spPr/>
        <p:txBody>
          <a:bodyPr/>
          <a:lstStyle/>
          <a:p>
            <a:r>
              <a:rPr lang="en-US" sz="2800" dirty="0"/>
              <a:t>Locking and Types of Locks</a:t>
            </a:r>
          </a:p>
          <a:p>
            <a:r>
              <a:rPr lang="en-US" sz="2800" dirty="0"/>
              <a:t>Locking Hierarchy and Escalation</a:t>
            </a:r>
          </a:p>
          <a:p>
            <a:r>
              <a:rPr lang="en-US" sz="2800" dirty="0"/>
              <a:t>Lock Compatibility</a:t>
            </a:r>
          </a:p>
          <a:p>
            <a:r>
              <a:rPr lang="en-US" sz="2800" dirty="0"/>
              <a:t>Blocking</a:t>
            </a:r>
          </a:p>
          <a:p>
            <a:r>
              <a:rPr lang="en-US" sz="2800" dirty="0"/>
              <a:t>Deadlocks</a:t>
            </a:r>
          </a:p>
          <a:p>
            <a:r>
              <a:rPr lang="en-US" sz="2800" dirty="0"/>
              <a:t>Isolation Levels</a:t>
            </a:r>
          </a:p>
          <a:p>
            <a:r>
              <a:rPr lang="en-US" sz="2800" dirty="0"/>
              <a:t>Demos</a:t>
            </a:r>
          </a:p>
        </p:txBody>
      </p:sp>
    </p:spTree>
    <p:extLst>
      <p:ext uri="{BB962C8B-B14F-4D97-AF65-F5344CB8AC3E}">
        <p14:creationId xmlns:p14="http://schemas.microsoft.com/office/powerpoint/2010/main" val="2922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a:t>
            </a:r>
          </a:p>
        </p:txBody>
      </p:sp>
      <p:sp>
        <p:nvSpPr>
          <p:cNvPr id="3" name="Content Placeholder 2"/>
          <p:cNvSpPr>
            <a:spLocks noGrp="1"/>
          </p:cNvSpPr>
          <p:nvPr>
            <p:ph idx="1"/>
          </p:nvPr>
        </p:nvSpPr>
        <p:spPr/>
        <p:txBody>
          <a:bodyPr/>
          <a:lstStyle/>
          <a:p>
            <a:r>
              <a:rPr lang="en-US" sz="2800" dirty="0"/>
              <a:t>The act of “reserving” a resource for use</a:t>
            </a:r>
          </a:p>
        </p:txBody>
      </p:sp>
    </p:spTree>
    <p:extLst>
      <p:ext uri="{BB962C8B-B14F-4D97-AF65-F5344CB8AC3E}">
        <p14:creationId xmlns:p14="http://schemas.microsoft.com/office/powerpoint/2010/main" val="902245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Lock Types</a:t>
            </a:r>
          </a:p>
        </p:txBody>
      </p:sp>
      <p:sp>
        <p:nvSpPr>
          <p:cNvPr id="3" name="Content Placeholder 2"/>
          <p:cNvSpPr>
            <a:spLocks noGrp="1"/>
          </p:cNvSpPr>
          <p:nvPr>
            <p:ph idx="1"/>
          </p:nvPr>
        </p:nvSpPr>
        <p:spPr/>
        <p:txBody>
          <a:bodyPr/>
          <a:lstStyle/>
          <a:p>
            <a:r>
              <a:rPr lang="en-US" sz="2800" dirty="0"/>
              <a:t>Shared Lock (S)</a:t>
            </a:r>
          </a:p>
          <a:p>
            <a:r>
              <a:rPr lang="en-US" sz="2800" dirty="0"/>
              <a:t>Update Lock (U)</a:t>
            </a:r>
          </a:p>
          <a:p>
            <a:r>
              <a:rPr lang="en-US" sz="2800" dirty="0"/>
              <a:t>Exclusive Lock (X)</a:t>
            </a:r>
          </a:p>
          <a:p>
            <a:r>
              <a:rPr lang="en-US" sz="2800" dirty="0"/>
              <a:t>Intent Locks </a:t>
            </a:r>
          </a:p>
          <a:p>
            <a:pPr lvl="1"/>
            <a:r>
              <a:rPr lang="en-US" sz="2800" dirty="0"/>
              <a:t>Intent Share (IS), Intent Update (IU), Intent Exclusive (IX)</a:t>
            </a:r>
          </a:p>
          <a:p>
            <a:pPr lvl="1"/>
            <a:r>
              <a:rPr lang="en-US" sz="2800" dirty="0"/>
              <a:t>There are more than these</a:t>
            </a:r>
          </a:p>
          <a:p>
            <a:endParaRPr lang="en-US" sz="2800" dirty="0"/>
          </a:p>
        </p:txBody>
      </p:sp>
    </p:spTree>
    <p:extLst>
      <p:ext uri="{BB962C8B-B14F-4D97-AF65-F5344CB8AC3E}">
        <p14:creationId xmlns:p14="http://schemas.microsoft.com/office/powerpoint/2010/main" val="34180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Hierarchy and Escalation</a:t>
            </a:r>
          </a:p>
        </p:txBody>
      </p:sp>
      <p:sp>
        <p:nvSpPr>
          <p:cNvPr id="7" name="Rectangle 6"/>
          <p:cNvSpPr/>
          <p:nvPr/>
        </p:nvSpPr>
        <p:spPr>
          <a:xfrm>
            <a:off x="246926" y="6211669"/>
            <a:ext cx="9232740" cy="369332"/>
          </a:xfrm>
          <a:prstGeom prst="rect">
            <a:avLst/>
          </a:prstGeom>
        </p:spPr>
        <p:txBody>
          <a:bodyPr wrap="square">
            <a:spAutoFit/>
          </a:bodyPr>
          <a:lstStyle/>
          <a:p>
            <a:r>
              <a:rPr lang="en-US" dirty="0"/>
              <a:t>https://technet.microsoft.com/en-us/library/ms189849(v=sql.105).aspx</a:t>
            </a:r>
          </a:p>
        </p:txBody>
      </p:sp>
      <p:graphicFrame>
        <p:nvGraphicFramePr>
          <p:cNvPr id="8" name="Table 7"/>
          <p:cNvGraphicFramePr>
            <a:graphicFrameLocks noGrp="1"/>
          </p:cNvGraphicFramePr>
          <p:nvPr>
            <p:extLst>
              <p:ext uri="{D42A27DB-BD31-4B8C-83A1-F6EECF244321}">
                <p14:modId xmlns:p14="http://schemas.microsoft.com/office/powerpoint/2010/main" val="4257796133"/>
              </p:ext>
            </p:extLst>
          </p:nvPr>
        </p:nvGraphicFramePr>
        <p:xfrm>
          <a:off x="606706" y="1560143"/>
          <a:ext cx="11176322" cy="4074270"/>
        </p:xfrm>
        <a:graphic>
          <a:graphicData uri="http://schemas.openxmlformats.org/drawingml/2006/table">
            <a:tbl>
              <a:tblPr/>
              <a:tblGrid>
                <a:gridCol w="2530033">
                  <a:extLst>
                    <a:ext uri="{9D8B030D-6E8A-4147-A177-3AD203B41FA5}">
                      <a16:colId xmlns:a16="http://schemas.microsoft.com/office/drawing/2014/main" val="3686276899"/>
                    </a:ext>
                  </a:extLst>
                </a:gridCol>
                <a:gridCol w="8646289">
                  <a:extLst>
                    <a:ext uri="{9D8B030D-6E8A-4147-A177-3AD203B41FA5}">
                      <a16:colId xmlns:a16="http://schemas.microsoft.com/office/drawing/2014/main" val="1033549841"/>
                    </a:ext>
                  </a:extLst>
                </a:gridCol>
              </a:tblGrid>
              <a:tr h="325197">
                <a:tc>
                  <a:txBody>
                    <a:bodyPr/>
                    <a:lstStyle/>
                    <a:p>
                      <a:pPr algn="l"/>
                      <a:r>
                        <a:rPr lang="en-US" sz="1300">
                          <a:solidFill>
                            <a:srgbClr val="2A2A2A"/>
                          </a:solidFill>
                          <a:effectLst/>
                        </a:rPr>
                        <a:t>Resource</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a:solidFill>
                            <a:srgbClr val="2A2A2A"/>
                          </a:solidFill>
                          <a:effectLst/>
                        </a:rPr>
                        <a:t>Description</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3948113561"/>
                  </a:ext>
                </a:extLst>
              </a:tr>
              <a:tr h="325197">
                <a:tc>
                  <a:txBody>
                    <a:bodyPr/>
                    <a:lstStyle/>
                    <a:p>
                      <a:pPr fontAlgn="t"/>
                      <a:r>
                        <a:rPr lang="en-US" sz="1300" dirty="0">
                          <a:solidFill>
                            <a:srgbClr val="2A2A2A"/>
                          </a:solidFill>
                          <a:effectLst/>
                        </a:rPr>
                        <a:t>RID</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A row identifier used to lock a single row within a heap.</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56392403"/>
                  </a:ext>
                </a:extLst>
              </a:tr>
              <a:tr h="358215">
                <a:tc>
                  <a:txBody>
                    <a:bodyPr/>
                    <a:lstStyle/>
                    <a:p>
                      <a:pPr fontAlgn="t"/>
                      <a:r>
                        <a:rPr lang="en-US" sz="1300" dirty="0">
                          <a:solidFill>
                            <a:srgbClr val="2A2A2A"/>
                          </a:solidFill>
                          <a:effectLst/>
                        </a:rPr>
                        <a:t>KEY</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A row lock within an index used to protect key ranges in serializable transactions.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734736230"/>
                  </a:ext>
                </a:extLst>
              </a:tr>
              <a:tr h="325197">
                <a:tc>
                  <a:txBody>
                    <a:bodyPr/>
                    <a:lstStyle/>
                    <a:p>
                      <a:pPr fontAlgn="t"/>
                      <a:r>
                        <a:rPr lang="en-US" sz="1300" dirty="0">
                          <a:solidFill>
                            <a:srgbClr val="2A2A2A"/>
                          </a:solidFill>
                          <a:effectLst/>
                        </a:rPr>
                        <a:t>PAGE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An 8-kilobyte (KB) page in a database, such as data or index pages.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130468352"/>
                  </a:ext>
                </a:extLst>
              </a:tr>
              <a:tr h="325197">
                <a:tc>
                  <a:txBody>
                    <a:bodyPr/>
                    <a:lstStyle/>
                    <a:p>
                      <a:pPr fontAlgn="t"/>
                      <a:r>
                        <a:rPr lang="en-US" sz="1300" dirty="0">
                          <a:solidFill>
                            <a:srgbClr val="2A2A2A"/>
                          </a:solidFill>
                          <a:effectLst/>
                        </a:rPr>
                        <a:t>EXTENT</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A contiguous group of eight pages, such as data or index pages.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796080338"/>
                  </a:ext>
                </a:extLst>
              </a:tr>
              <a:tr h="402075">
                <a:tc>
                  <a:txBody>
                    <a:bodyPr/>
                    <a:lstStyle/>
                    <a:p>
                      <a:pPr fontAlgn="t"/>
                      <a:r>
                        <a:rPr lang="en-US" sz="1300" dirty="0" err="1">
                          <a:solidFill>
                            <a:srgbClr val="2A2A2A"/>
                          </a:solidFill>
                          <a:effectLst/>
                        </a:rPr>
                        <a:t>HoBT</a:t>
                      </a:r>
                      <a:endParaRPr lang="en-US" sz="1300" dirty="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A heap or B-tree. A lock protecting a B-tree (index) or the heap data pages in a table that does not have a clustered index.</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580696018"/>
                  </a:ext>
                </a:extLst>
              </a:tr>
              <a:tr h="325197">
                <a:tc>
                  <a:txBody>
                    <a:bodyPr/>
                    <a:lstStyle/>
                    <a:p>
                      <a:pPr fontAlgn="t"/>
                      <a:r>
                        <a:rPr lang="en-US" sz="1300">
                          <a:solidFill>
                            <a:srgbClr val="2A2A2A"/>
                          </a:solidFill>
                          <a:effectLst/>
                        </a:rPr>
                        <a:t>TABLE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The entire table, including all data and indexes.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681593175"/>
                  </a:ext>
                </a:extLst>
              </a:tr>
              <a:tr h="325197">
                <a:tc>
                  <a:txBody>
                    <a:bodyPr/>
                    <a:lstStyle/>
                    <a:p>
                      <a:pPr fontAlgn="t"/>
                      <a:r>
                        <a:rPr lang="en-US" sz="1300">
                          <a:solidFill>
                            <a:srgbClr val="2A2A2A"/>
                          </a:solidFill>
                          <a:effectLst/>
                        </a:rPr>
                        <a:t>FILE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A database file.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475682302"/>
                  </a:ext>
                </a:extLst>
              </a:tr>
              <a:tr h="325197">
                <a:tc>
                  <a:txBody>
                    <a:bodyPr/>
                    <a:lstStyle/>
                    <a:p>
                      <a:pPr fontAlgn="t"/>
                      <a:r>
                        <a:rPr lang="en-US" sz="1300">
                          <a:solidFill>
                            <a:srgbClr val="2A2A2A"/>
                          </a:solidFill>
                          <a:effectLst/>
                        </a:rPr>
                        <a:t>APPLICATION</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An application-specified resource.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737086998"/>
                  </a:ext>
                </a:extLst>
              </a:tr>
              <a:tr h="325197">
                <a:tc>
                  <a:txBody>
                    <a:bodyPr/>
                    <a:lstStyle/>
                    <a:p>
                      <a:pPr fontAlgn="t"/>
                      <a:r>
                        <a:rPr lang="en-US" sz="1300">
                          <a:solidFill>
                            <a:srgbClr val="2A2A2A"/>
                          </a:solidFill>
                          <a:effectLst/>
                        </a:rPr>
                        <a:t>METADATA</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Metadata locks.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032906840"/>
                  </a:ext>
                </a:extLst>
              </a:tr>
              <a:tr h="325197">
                <a:tc>
                  <a:txBody>
                    <a:bodyPr/>
                    <a:lstStyle/>
                    <a:p>
                      <a:pPr fontAlgn="t"/>
                      <a:r>
                        <a:rPr lang="en-US" sz="1300">
                          <a:solidFill>
                            <a:srgbClr val="2A2A2A"/>
                          </a:solidFill>
                          <a:effectLst/>
                        </a:rPr>
                        <a:t>ALLOCATION_UNIT</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An allocation unit.</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220565935"/>
                  </a:ext>
                </a:extLst>
              </a:tr>
              <a:tr h="325197">
                <a:tc>
                  <a:txBody>
                    <a:bodyPr/>
                    <a:lstStyle/>
                    <a:p>
                      <a:pPr fontAlgn="t"/>
                      <a:r>
                        <a:rPr lang="en-US" sz="1300">
                          <a:solidFill>
                            <a:srgbClr val="2A2A2A"/>
                          </a:solidFill>
                          <a:effectLst/>
                        </a:rPr>
                        <a:t>DATABASE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The entire database.</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437765153"/>
                  </a:ext>
                </a:extLst>
              </a:tr>
            </a:tbl>
          </a:graphicData>
        </a:graphic>
      </p:graphicFrame>
    </p:spTree>
    <p:extLst>
      <p:ext uri="{BB962C8B-B14F-4D97-AF65-F5344CB8AC3E}">
        <p14:creationId xmlns:p14="http://schemas.microsoft.com/office/powerpoint/2010/main" val="379480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Hierarchy and Escalation</a:t>
            </a:r>
          </a:p>
        </p:txBody>
      </p:sp>
      <p:sp>
        <p:nvSpPr>
          <p:cNvPr id="6" name="Content Placeholder 5"/>
          <p:cNvSpPr>
            <a:spLocks noGrp="1"/>
          </p:cNvSpPr>
          <p:nvPr>
            <p:ph idx="1"/>
          </p:nvPr>
        </p:nvSpPr>
        <p:spPr/>
        <p:txBody>
          <a:bodyPr/>
          <a:lstStyle/>
          <a:p>
            <a:r>
              <a:rPr lang="en-US" dirty="0"/>
              <a:t>The Lock manager in the SQL Server Engine reduces overhead of locking by taking less locks</a:t>
            </a:r>
          </a:p>
          <a:p>
            <a:r>
              <a:rPr lang="en-US" dirty="0"/>
              <a:t>Lock Escalation allows for SQL Server to use fine grain locks and then escalate them to broader locks to reduce system overhead</a:t>
            </a:r>
          </a:p>
          <a:p>
            <a:pPr lvl="1"/>
            <a:r>
              <a:rPr lang="en-US" dirty="0"/>
              <a:t>For example, initially row locks maybe taken and then escalated to a Table lock</a:t>
            </a:r>
          </a:p>
          <a:p>
            <a:r>
              <a:rPr lang="en-US" dirty="0"/>
              <a:t>Setting an entire Database to Read Only eliminates lock escalation as no locks are taken within that Database</a:t>
            </a:r>
          </a:p>
        </p:txBody>
      </p:sp>
      <p:sp>
        <p:nvSpPr>
          <p:cNvPr id="7" name="Rectangle 6"/>
          <p:cNvSpPr/>
          <p:nvPr/>
        </p:nvSpPr>
        <p:spPr>
          <a:xfrm>
            <a:off x="246926" y="6211669"/>
            <a:ext cx="9232740" cy="369332"/>
          </a:xfrm>
          <a:prstGeom prst="rect">
            <a:avLst/>
          </a:prstGeom>
        </p:spPr>
        <p:txBody>
          <a:bodyPr wrap="square">
            <a:spAutoFit/>
          </a:bodyPr>
          <a:lstStyle/>
          <a:p>
            <a:r>
              <a:rPr lang="en-US" dirty="0"/>
              <a:t>https://technet.microsoft.com/en-us/library/ms184286(v=sql.105).aspx</a:t>
            </a:r>
          </a:p>
        </p:txBody>
      </p:sp>
    </p:spTree>
    <p:extLst>
      <p:ext uri="{BB962C8B-B14F-4D97-AF65-F5344CB8AC3E}">
        <p14:creationId xmlns:p14="http://schemas.microsoft.com/office/powerpoint/2010/main" val="421211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Compatibility</a:t>
            </a:r>
          </a:p>
        </p:txBody>
      </p:sp>
      <p:sp>
        <p:nvSpPr>
          <p:cNvPr id="4" name="Rectangle 3"/>
          <p:cNvSpPr/>
          <p:nvPr/>
        </p:nvSpPr>
        <p:spPr>
          <a:xfrm>
            <a:off x="838200" y="6176963"/>
            <a:ext cx="10169324" cy="369332"/>
          </a:xfrm>
          <a:prstGeom prst="rect">
            <a:avLst/>
          </a:prstGeom>
        </p:spPr>
        <p:txBody>
          <a:bodyPr wrap="square">
            <a:spAutoFit/>
          </a:bodyPr>
          <a:lstStyle/>
          <a:p>
            <a:r>
              <a:rPr lang="en-US" dirty="0"/>
              <a:t>https://technet.microsoft.com/en-us/library/ms186396(v=sql.105).aspx</a:t>
            </a:r>
          </a:p>
        </p:txBody>
      </p:sp>
      <p:graphicFrame>
        <p:nvGraphicFramePr>
          <p:cNvPr id="5" name="Table 4"/>
          <p:cNvGraphicFramePr>
            <a:graphicFrameLocks noGrp="1"/>
          </p:cNvGraphicFramePr>
          <p:nvPr>
            <p:extLst>
              <p:ext uri="{D42A27DB-BD31-4B8C-83A1-F6EECF244321}">
                <p14:modId xmlns:p14="http://schemas.microsoft.com/office/powerpoint/2010/main" val="2851955247"/>
              </p:ext>
            </p:extLst>
          </p:nvPr>
        </p:nvGraphicFramePr>
        <p:xfrm>
          <a:off x="838200" y="1701189"/>
          <a:ext cx="10515603" cy="3245544"/>
        </p:xfrm>
        <a:graphic>
          <a:graphicData uri="http://schemas.openxmlformats.org/drawingml/2006/table">
            <a:tbl>
              <a:tblPr/>
              <a:tblGrid>
                <a:gridCol w="1502229">
                  <a:extLst>
                    <a:ext uri="{9D8B030D-6E8A-4147-A177-3AD203B41FA5}">
                      <a16:colId xmlns:a16="http://schemas.microsoft.com/office/drawing/2014/main" val="191474490"/>
                    </a:ext>
                  </a:extLst>
                </a:gridCol>
                <a:gridCol w="1502229">
                  <a:extLst>
                    <a:ext uri="{9D8B030D-6E8A-4147-A177-3AD203B41FA5}">
                      <a16:colId xmlns:a16="http://schemas.microsoft.com/office/drawing/2014/main" val="4259726448"/>
                    </a:ext>
                  </a:extLst>
                </a:gridCol>
                <a:gridCol w="1502229">
                  <a:extLst>
                    <a:ext uri="{9D8B030D-6E8A-4147-A177-3AD203B41FA5}">
                      <a16:colId xmlns:a16="http://schemas.microsoft.com/office/drawing/2014/main" val="1851373340"/>
                    </a:ext>
                  </a:extLst>
                </a:gridCol>
                <a:gridCol w="1502229">
                  <a:extLst>
                    <a:ext uri="{9D8B030D-6E8A-4147-A177-3AD203B41FA5}">
                      <a16:colId xmlns:a16="http://schemas.microsoft.com/office/drawing/2014/main" val="643421580"/>
                    </a:ext>
                  </a:extLst>
                </a:gridCol>
                <a:gridCol w="1502229">
                  <a:extLst>
                    <a:ext uri="{9D8B030D-6E8A-4147-A177-3AD203B41FA5}">
                      <a16:colId xmlns:a16="http://schemas.microsoft.com/office/drawing/2014/main" val="1939723180"/>
                    </a:ext>
                  </a:extLst>
                </a:gridCol>
                <a:gridCol w="1502229">
                  <a:extLst>
                    <a:ext uri="{9D8B030D-6E8A-4147-A177-3AD203B41FA5}">
                      <a16:colId xmlns:a16="http://schemas.microsoft.com/office/drawing/2014/main" val="2706069457"/>
                    </a:ext>
                  </a:extLst>
                </a:gridCol>
                <a:gridCol w="1502229">
                  <a:extLst>
                    <a:ext uri="{9D8B030D-6E8A-4147-A177-3AD203B41FA5}">
                      <a16:colId xmlns:a16="http://schemas.microsoft.com/office/drawing/2014/main" val="2266163815"/>
                    </a:ext>
                  </a:extLst>
                </a:gridCol>
              </a:tblGrid>
              <a:tr h="709037">
                <a:tc>
                  <a:txBody>
                    <a:bodyPr/>
                    <a:lstStyle/>
                    <a:p>
                      <a:pPr algn="l"/>
                      <a:br>
                        <a:rPr lang="en-US" sz="1300">
                          <a:solidFill>
                            <a:srgbClr val="2A2A2A"/>
                          </a:solidFill>
                          <a:effectLst/>
                        </a:rPr>
                      </a:br>
                      <a:r>
                        <a:rPr lang="en-US" sz="1300">
                          <a:solidFill>
                            <a:srgbClr val="2A2A2A"/>
                          </a:solidFill>
                          <a:effectLst/>
                        </a:rPr>
                        <a:t>Existing granted mode</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dirty="0">
                          <a:solidFill>
                            <a:srgbClr val="2A2A2A"/>
                          </a:solidFill>
                          <a:effectLst/>
                        </a:rPr>
                        <a:t> </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a:solidFill>
                            <a:srgbClr val="2A2A2A"/>
                          </a:solidFill>
                          <a:effectLst/>
                        </a:rPr>
                        <a:t> </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a:solidFill>
                            <a:srgbClr val="2A2A2A"/>
                          </a:solidFill>
                          <a:effectLst/>
                        </a:rPr>
                        <a:t> </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a:solidFill>
                            <a:srgbClr val="2A2A2A"/>
                          </a:solidFill>
                          <a:effectLst/>
                        </a:rPr>
                        <a:t> </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300">
                          <a:solidFill>
                            <a:srgbClr val="2A2A2A"/>
                          </a:solidFill>
                          <a:effectLst/>
                        </a:rPr>
                        <a:t> </a:t>
                      </a:r>
                    </a:p>
                  </a:txBody>
                  <a:tcPr marL="53311" marR="53311" marT="66639" marB="66639"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endParaRPr lang="en-US" sz="1300"/>
                    </a:p>
                  </a:txBody>
                  <a:tcPr marL="63973" marR="63973" marT="31987" marB="31987">
                    <a:lnL w="9525" cap="flat" cmpd="sng" algn="ctr">
                      <a:solidFill>
                        <a:srgbClr val="BBBBBB"/>
                      </a:solidFill>
                      <a:prstDash val="solid"/>
                      <a:round/>
                      <a:headEnd type="none" w="med" len="med"/>
                      <a:tailEnd type="none" w="med" len="med"/>
                    </a:lnL>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536156317"/>
                  </a:ext>
                </a:extLst>
              </a:tr>
              <a:tr h="325197">
                <a:tc>
                  <a:txBody>
                    <a:bodyPr/>
                    <a:lstStyle/>
                    <a:p>
                      <a:pPr fontAlgn="t"/>
                      <a:r>
                        <a:rPr lang="en-US" sz="1300" b="1">
                          <a:solidFill>
                            <a:srgbClr val="2A2A2A"/>
                          </a:solidFill>
                          <a:effectLst/>
                        </a:rPr>
                        <a:t>Requested mode</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IS</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S</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U</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IX</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SIX</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b="1">
                          <a:solidFill>
                            <a:srgbClr val="2A2A2A"/>
                          </a:solidFill>
                          <a:effectLst/>
                        </a:rPr>
                        <a:t>X</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213874111"/>
                  </a:ext>
                </a:extLst>
              </a:tr>
              <a:tr h="325197">
                <a:tc>
                  <a:txBody>
                    <a:bodyPr/>
                    <a:lstStyle/>
                    <a:p>
                      <a:pPr fontAlgn="t"/>
                      <a:r>
                        <a:rPr lang="en-US" sz="1300" b="1">
                          <a:solidFill>
                            <a:srgbClr val="2A2A2A"/>
                          </a:solidFill>
                          <a:effectLst/>
                        </a:rPr>
                        <a:t>Intent shared (IS)</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100442363"/>
                  </a:ext>
                </a:extLst>
              </a:tr>
              <a:tr h="325197">
                <a:tc>
                  <a:txBody>
                    <a:bodyPr/>
                    <a:lstStyle/>
                    <a:p>
                      <a:pPr fontAlgn="t"/>
                      <a:r>
                        <a:rPr lang="en-US" sz="1300" b="1">
                          <a:solidFill>
                            <a:srgbClr val="2A2A2A"/>
                          </a:solidFill>
                          <a:effectLst/>
                        </a:rPr>
                        <a:t>Shared (S)</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705505249"/>
                  </a:ext>
                </a:extLst>
              </a:tr>
              <a:tr h="325197">
                <a:tc>
                  <a:txBody>
                    <a:bodyPr/>
                    <a:lstStyle/>
                    <a:p>
                      <a:pPr fontAlgn="t"/>
                      <a:r>
                        <a:rPr lang="en-US" sz="1300" b="1">
                          <a:solidFill>
                            <a:srgbClr val="2A2A2A"/>
                          </a:solidFill>
                          <a:effectLst/>
                        </a:rPr>
                        <a:t>Update (U)</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4152564933"/>
                  </a:ext>
                </a:extLst>
              </a:tr>
              <a:tr h="325197">
                <a:tc>
                  <a:txBody>
                    <a:bodyPr/>
                    <a:lstStyle/>
                    <a:p>
                      <a:pPr fontAlgn="t"/>
                      <a:r>
                        <a:rPr lang="en-US" sz="1300" b="1">
                          <a:solidFill>
                            <a:srgbClr val="2A2A2A"/>
                          </a:solidFill>
                          <a:effectLst/>
                        </a:rPr>
                        <a:t>Intent exclusive (IX)</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93657982"/>
                  </a:ext>
                </a:extLst>
              </a:tr>
              <a:tr h="517117">
                <a:tc>
                  <a:txBody>
                    <a:bodyPr/>
                    <a:lstStyle/>
                    <a:p>
                      <a:pPr fontAlgn="t"/>
                      <a:r>
                        <a:rPr lang="en-US" sz="1300" b="1">
                          <a:solidFill>
                            <a:srgbClr val="2A2A2A"/>
                          </a:solidFill>
                          <a:effectLst/>
                        </a:rPr>
                        <a:t>Shared with intent exclusive (SIX)</a:t>
                      </a:r>
                      <a:endParaRPr lang="en-US" sz="130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Yes</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355913562"/>
                  </a:ext>
                </a:extLst>
              </a:tr>
              <a:tr h="325197">
                <a:tc>
                  <a:txBody>
                    <a:bodyPr/>
                    <a:lstStyle/>
                    <a:p>
                      <a:pPr fontAlgn="t"/>
                      <a:r>
                        <a:rPr lang="en-US" sz="1300" b="1" dirty="0">
                          <a:solidFill>
                            <a:srgbClr val="2A2A2A"/>
                          </a:solidFill>
                          <a:effectLst/>
                        </a:rPr>
                        <a:t>Exclusive (X)</a:t>
                      </a:r>
                      <a:endParaRPr lang="en-US" sz="1300" dirty="0">
                        <a:solidFill>
                          <a:srgbClr val="2A2A2A"/>
                        </a:solidFill>
                        <a:effectLst/>
                      </a:endParaRP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300" dirty="0">
                          <a:solidFill>
                            <a:srgbClr val="2A2A2A"/>
                          </a:solidFill>
                          <a:effectLst/>
                        </a:rPr>
                        <a:t>No</a:t>
                      </a:r>
                    </a:p>
                  </a:txBody>
                  <a:tcPr marL="53311" marR="53311" marT="66639" marB="6663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283617853"/>
                  </a:ext>
                </a:extLst>
              </a:tr>
            </a:tbl>
          </a:graphicData>
        </a:graphic>
      </p:graphicFrame>
    </p:spTree>
    <p:extLst>
      <p:ext uri="{BB962C8B-B14F-4D97-AF65-F5344CB8AC3E}">
        <p14:creationId xmlns:p14="http://schemas.microsoft.com/office/powerpoint/2010/main" val="3702251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a:t>
            </a:r>
          </a:p>
        </p:txBody>
      </p:sp>
      <p:sp>
        <p:nvSpPr>
          <p:cNvPr id="3" name="Content Placeholder 2"/>
          <p:cNvSpPr>
            <a:spLocks noGrp="1"/>
          </p:cNvSpPr>
          <p:nvPr>
            <p:ph idx="1"/>
          </p:nvPr>
        </p:nvSpPr>
        <p:spPr/>
        <p:txBody>
          <a:bodyPr/>
          <a:lstStyle/>
          <a:p>
            <a:r>
              <a:rPr lang="en-US" dirty="0"/>
              <a:t>When a lock on a resource blocks another process from using that same resource</a:t>
            </a:r>
          </a:p>
        </p:txBody>
      </p:sp>
      <p:sp>
        <p:nvSpPr>
          <p:cNvPr id="5" name="Flowchart: Multidocument 4"/>
          <p:cNvSpPr/>
          <p:nvPr/>
        </p:nvSpPr>
        <p:spPr>
          <a:xfrm>
            <a:off x="1546578" y="3838222"/>
            <a:ext cx="2415822" cy="188524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a:t>
            </a:r>
          </a:p>
        </p:txBody>
      </p:sp>
      <p:sp>
        <p:nvSpPr>
          <p:cNvPr id="6" name="Smiley Face 5"/>
          <p:cNvSpPr/>
          <p:nvPr/>
        </p:nvSpPr>
        <p:spPr>
          <a:xfrm>
            <a:off x="4922099" y="2452465"/>
            <a:ext cx="1275644" cy="12192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5096934" y="4259615"/>
            <a:ext cx="1275644" cy="12192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urved Up Arrow 7"/>
          <p:cNvSpPr/>
          <p:nvPr/>
        </p:nvSpPr>
        <p:spPr>
          <a:xfrm rot="9669644">
            <a:off x="3017535" y="2635896"/>
            <a:ext cx="1791671" cy="99455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Left Arrow 9"/>
          <p:cNvSpPr/>
          <p:nvPr/>
        </p:nvSpPr>
        <p:spPr>
          <a:xfrm rot="5400000">
            <a:off x="4208860" y="4894084"/>
            <a:ext cx="923834" cy="2363171"/>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1" name="Multiply 10"/>
          <p:cNvSpPr/>
          <p:nvPr/>
        </p:nvSpPr>
        <p:spPr>
          <a:xfrm>
            <a:off x="3962400" y="5760245"/>
            <a:ext cx="1364544" cy="1243364"/>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6084711" y="5723467"/>
            <a:ext cx="3364089" cy="646331"/>
          </a:xfrm>
          <a:prstGeom prst="rect">
            <a:avLst/>
          </a:prstGeom>
          <a:noFill/>
        </p:spPr>
        <p:txBody>
          <a:bodyPr wrap="square" rtlCol="0">
            <a:spAutoFit/>
          </a:bodyPr>
          <a:lstStyle/>
          <a:p>
            <a:r>
              <a:rPr lang="en-US" dirty="0"/>
              <a:t>User 2 is blocked because User 1 has a lock on the resource</a:t>
            </a:r>
          </a:p>
        </p:txBody>
      </p:sp>
      <p:grpSp>
        <p:nvGrpSpPr>
          <p:cNvPr id="13" name="Group 12"/>
          <p:cNvGrpSpPr/>
          <p:nvPr/>
        </p:nvGrpSpPr>
        <p:grpSpPr>
          <a:xfrm>
            <a:off x="3316966" y="2538479"/>
            <a:ext cx="662275" cy="833721"/>
            <a:chOff x="8786525" y="1953663"/>
            <a:chExt cx="1213556" cy="1553810"/>
          </a:xfrm>
        </p:grpSpPr>
        <p:sp>
          <p:nvSpPr>
            <p:cNvPr id="14" name="Block Arc 13"/>
            <p:cNvSpPr/>
            <p:nvPr/>
          </p:nvSpPr>
          <p:spPr>
            <a:xfrm>
              <a:off x="8786525" y="1953663"/>
              <a:ext cx="1213556" cy="902804"/>
            </a:xfrm>
            <a:prstGeom prst="blockArc">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8802510" y="2417565"/>
              <a:ext cx="1181586" cy="1089908"/>
            </a:xfrm>
            <a:prstGeom prst="rect">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Double Bracket 15"/>
            <p:cNvSpPr/>
            <p:nvPr/>
          </p:nvSpPr>
          <p:spPr>
            <a:xfrm>
              <a:off x="9238081" y="2727371"/>
              <a:ext cx="310444" cy="662782"/>
            </a:xfrm>
            <a:prstGeom prst="bracketPair">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Oval 16"/>
            <p:cNvSpPr/>
            <p:nvPr/>
          </p:nvSpPr>
          <p:spPr>
            <a:xfrm>
              <a:off x="9228667" y="2417565"/>
              <a:ext cx="319858" cy="309806"/>
            </a:xfrm>
            <a:prstGeom prst="ellipse">
              <a:avLst/>
            </a:prstGeom>
            <a:ln w="444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11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Locks</a:t>
            </a:r>
          </a:p>
        </p:txBody>
      </p:sp>
      <p:sp>
        <p:nvSpPr>
          <p:cNvPr id="3" name="Content Placeholder 2"/>
          <p:cNvSpPr>
            <a:spLocks noGrp="1"/>
          </p:cNvSpPr>
          <p:nvPr>
            <p:ph idx="1"/>
          </p:nvPr>
        </p:nvSpPr>
        <p:spPr/>
        <p:txBody>
          <a:bodyPr/>
          <a:lstStyle/>
          <a:p>
            <a:r>
              <a:rPr lang="en-US" dirty="0"/>
              <a:t>When a Process (A) locks a resource until it can use another resource locked by another Process (B). However, the other Process (B) cannot release the lock since it requires access to the resource locked by Process (A).</a:t>
            </a:r>
          </a:p>
        </p:txBody>
      </p:sp>
    </p:spTree>
    <p:extLst>
      <p:ext uri="{BB962C8B-B14F-4D97-AF65-F5344CB8AC3E}">
        <p14:creationId xmlns:p14="http://schemas.microsoft.com/office/powerpoint/2010/main" val="2147950428"/>
      </p:ext>
    </p:extLst>
  </p:cSld>
  <p:clrMapOvr>
    <a:masterClrMapping/>
  </p:clrMapOvr>
</p:sld>
</file>

<file path=ppt/theme/theme1.xml><?xml version="1.0" encoding="utf-8"?>
<a:theme xmlns:a="http://schemas.openxmlformats.org/drawingml/2006/main" name="MVA - templat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MVA - template</Template>
  <TotalTime>1990</TotalTime>
  <Words>783</Words>
  <Application>Microsoft Office PowerPoint</Application>
  <PresentationFormat>Widescreen</PresentationFormat>
  <Paragraphs>164</Paragraphs>
  <Slides>19</Slides>
  <Notes>0</Notes>
  <HiddenSlides>2</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19</vt:i4>
      </vt:variant>
    </vt:vector>
  </HeadingPairs>
  <TitlesOfParts>
    <vt:vector size="27" baseType="lpstr">
      <vt:lpstr>Arial</vt:lpstr>
      <vt:lpstr>Calibri</vt:lpstr>
      <vt:lpstr>Calibri Light</vt:lpstr>
      <vt:lpstr>Segoe UI Light</vt:lpstr>
      <vt:lpstr>MVA - template</vt:lpstr>
      <vt:lpstr>1_Office Theme</vt:lpstr>
      <vt:lpstr>2_Office Theme</vt:lpstr>
      <vt:lpstr>3_Office Theme</vt:lpstr>
      <vt:lpstr>SQL Server Locking Architecture -  باللغة العربية </vt:lpstr>
      <vt:lpstr>Agenda</vt:lpstr>
      <vt:lpstr>Locking</vt:lpstr>
      <vt:lpstr>Common Lock Types</vt:lpstr>
      <vt:lpstr>Locking Hierarchy and Escalation</vt:lpstr>
      <vt:lpstr>Locking Hierarchy and Escalation</vt:lpstr>
      <vt:lpstr>Lock Compatibility</vt:lpstr>
      <vt:lpstr>Blocking</vt:lpstr>
      <vt:lpstr>Dead Locks</vt:lpstr>
      <vt:lpstr>Dead Locks</vt:lpstr>
      <vt:lpstr>Isolation Levels - Concurrency Effects</vt:lpstr>
      <vt:lpstr>Isolation Levels - Pessimistic</vt:lpstr>
      <vt:lpstr>Concurrency vs Consistency</vt:lpstr>
      <vt:lpstr>PowerPoint Presentation</vt:lpstr>
      <vt:lpstr>Isolation Levels - Pessimistic</vt:lpstr>
      <vt:lpstr>Isolation Levels - Pessimistic</vt:lpstr>
      <vt:lpstr>Isolation Levels - Optimistic</vt:lpstr>
      <vt:lpstr>Demos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Locking Architecture</dc:title>
  <dc:creator>Ayman El-Ghazali</dc:creator>
  <cp:lastModifiedBy>Ayman El-Ghazali</cp:lastModifiedBy>
  <cp:revision>29</cp:revision>
  <dcterms:created xsi:type="dcterms:W3CDTF">2016-04-25T19:47:16Z</dcterms:created>
  <dcterms:modified xsi:type="dcterms:W3CDTF">2016-10-02T23:48:54Z</dcterms:modified>
</cp:coreProperties>
</file>